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81" r:id="rId23"/>
    <p:sldId id="279" r:id="rId24"/>
    <p:sldId id="280" r:id="rId2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D7AC3CCA-C797-4891-BE02-D94E43425B78}" styleName="Средний стиль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216EF7-CAA9-4F17-9E8B-C2010DA9D9BA}" type="datetimeFigureOut">
              <a:rPr lang="ru-RU" smtClean="0"/>
              <a:t>13.02.2017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016DA-8BA7-4C11-9F90-84AB456831C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079662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216EF7-CAA9-4F17-9E8B-C2010DA9D9BA}" type="datetimeFigureOut">
              <a:rPr lang="ru-RU" smtClean="0"/>
              <a:t>13.02.2017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016DA-8BA7-4C11-9F90-84AB456831C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464690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216EF7-CAA9-4F17-9E8B-C2010DA9D9BA}" type="datetimeFigureOut">
              <a:rPr lang="ru-RU" smtClean="0"/>
              <a:t>13.02.2017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016DA-8BA7-4C11-9F90-84AB456831C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572037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216EF7-CAA9-4F17-9E8B-C2010DA9D9BA}" type="datetimeFigureOut">
              <a:rPr lang="ru-RU" smtClean="0"/>
              <a:t>13.02.2017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016DA-8BA7-4C11-9F90-84AB456831C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201198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216EF7-CAA9-4F17-9E8B-C2010DA9D9BA}" type="datetimeFigureOut">
              <a:rPr lang="ru-RU" smtClean="0"/>
              <a:t>13.02.2017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016DA-8BA7-4C11-9F90-84AB456831C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959011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216EF7-CAA9-4F17-9E8B-C2010DA9D9BA}" type="datetimeFigureOut">
              <a:rPr lang="ru-RU" smtClean="0"/>
              <a:t>13.02.2017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016DA-8BA7-4C11-9F90-84AB456831C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281574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216EF7-CAA9-4F17-9E8B-C2010DA9D9BA}" type="datetimeFigureOut">
              <a:rPr lang="ru-RU" smtClean="0"/>
              <a:t>13.02.2017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016DA-8BA7-4C11-9F90-84AB456831C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90754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216EF7-CAA9-4F17-9E8B-C2010DA9D9BA}" type="datetimeFigureOut">
              <a:rPr lang="ru-RU" smtClean="0"/>
              <a:t>13.02.2017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016DA-8BA7-4C11-9F90-84AB456831C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843609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216EF7-CAA9-4F17-9E8B-C2010DA9D9BA}" type="datetimeFigureOut">
              <a:rPr lang="ru-RU" smtClean="0"/>
              <a:t>13.02.2017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016DA-8BA7-4C11-9F90-84AB456831C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4706994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216EF7-CAA9-4F17-9E8B-C2010DA9D9BA}" type="datetimeFigureOut">
              <a:rPr lang="ru-RU" smtClean="0"/>
              <a:t>13.02.2017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016DA-8BA7-4C11-9F90-84AB456831C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845704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216EF7-CAA9-4F17-9E8B-C2010DA9D9BA}" type="datetimeFigureOut">
              <a:rPr lang="ru-RU" smtClean="0"/>
              <a:t>13.02.2017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016DA-8BA7-4C11-9F90-84AB456831C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709727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216EF7-CAA9-4F17-9E8B-C2010DA9D9BA}" type="datetimeFigureOut">
              <a:rPr lang="ru-RU" smtClean="0"/>
              <a:t>13.02.2017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9016DA-8BA7-4C11-9F90-84AB456831C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985772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12108096"/>
              </p:ext>
            </p:extLst>
          </p:nvPr>
        </p:nvGraphicFramePr>
        <p:xfrm>
          <a:off x="683568" y="1340768"/>
          <a:ext cx="7920880" cy="28041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80120"/>
                <a:gridCol w="2376264"/>
                <a:gridCol w="1152128"/>
                <a:gridCol w="1512168"/>
                <a:gridCol w="1800200"/>
              </a:tblGrid>
              <a:tr h="659513">
                <a:tc>
                  <a:txBody>
                    <a:bodyPr/>
                    <a:lstStyle/>
                    <a:p>
                      <a:r>
                        <a:rPr lang="ru-RU" sz="1400" b="1" i="0" dirty="0" smtClean="0"/>
                        <a:t>Номер личного дела</a:t>
                      </a:r>
                      <a:endParaRPr lang="ru-RU" sz="1400" b="1" i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1" i="0" dirty="0" smtClean="0"/>
                        <a:t>Фамилия, Имя, Отчество</a:t>
                      </a:r>
                      <a:endParaRPr lang="ru-RU" sz="1400" b="1" i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1" i="0" dirty="0" smtClean="0"/>
                        <a:t>Дата рождения</a:t>
                      </a:r>
                      <a:endParaRPr lang="ru-RU" sz="1400" b="1" i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1" i="0" dirty="0" smtClean="0"/>
                        <a:t>Правовой статус </a:t>
                      </a:r>
                      <a:endParaRPr lang="ru-RU" sz="1400" b="1" i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1" i="0" dirty="0" smtClean="0"/>
                        <a:t>Форма устройства</a:t>
                      </a:r>
                      <a:endParaRPr lang="ru-RU" sz="1400" b="1" i="0" dirty="0"/>
                    </a:p>
                  </a:txBody>
                  <a:tcPr/>
                </a:tc>
              </a:tr>
              <a:tr h="386988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1234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Иванов Иван Иванович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10.12.1999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сирота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на возмездной</a:t>
                      </a:r>
                      <a:r>
                        <a:rPr lang="ru-RU" sz="1400" baseline="0" dirty="0" smtClean="0"/>
                        <a:t> основе</a:t>
                      </a:r>
                      <a:endParaRPr lang="ru-RU" sz="1400" dirty="0"/>
                    </a:p>
                  </a:txBody>
                  <a:tcPr/>
                </a:tc>
              </a:tr>
              <a:tr h="386988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1235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Васильева Мария</a:t>
                      </a:r>
                      <a:r>
                        <a:rPr lang="ru-RU" sz="1400" baseline="0" dirty="0" smtClean="0"/>
                        <a:t> Ивановна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25.05.2005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оставшаяся</a:t>
                      </a:r>
                    </a:p>
                    <a:p>
                      <a:r>
                        <a:rPr lang="ru-RU" sz="1400" dirty="0" smtClean="0"/>
                        <a:t>без попечения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на безвозмездной</a:t>
                      </a:r>
                      <a:r>
                        <a:rPr lang="ru-RU" sz="1400" baseline="0" dirty="0" smtClean="0"/>
                        <a:t> основе</a:t>
                      </a:r>
                      <a:endParaRPr lang="ru-RU" sz="1400" dirty="0" smtClean="0"/>
                    </a:p>
                  </a:txBody>
                  <a:tcPr/>
                </a:tc>
              </a:tr>
              <a:tr h="386988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1236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Петров Иван Романович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30.04.2008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оставшийся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без попечения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на возмездной</a:t>
                      </a:r>
                      <a:r>
                        <a:rPr lang="ru-RU" sz="1400" baseline="0" dirty="0" smtClean="0"/>
                        <a:t> основе</a:t>
                      </a:r>
                      <a:endParaRPr lang="ru-RU" sz="1400" dirty="0" smtClean="0"/>
                    </a:p>
                  </a:txBody>
                  <a:tcPr/>
                </a:tc>
              </a:tr>
              <a:tr h="386988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1237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Сидорова Ирина Алексеевна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09.06.2010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сирота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на возмездной</a:t>
                      </a:r>
                      <a:r>
                        <a:rPr lang="ru-RU" sz="1400" baseline="0" dirty="0" smtClean="0"/>
                        <a:t> основе</a:t>
                      </a:r>
                      <a:endParaRPr lang="ru-RU" sz="1400" dirty="0" smtClean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1907704" y="476672"/>
            <a:ext cx="6696744" cy="648072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2051720" y="631659"/>
            <a:ext cx="14401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сортировка</a:t>
            </a:r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3419872" y="631659"/>
            <a:ext cx="2232248" cy="369332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5796136" y="631659"/>
            <a:ext cx="12961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поиск</a:t>
            </a:r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6660232" y="631659"/>
            <a:ext cx="1656184" cy="369332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3491880" y="669903"/>
            <a:ext cx="208823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i="1" dirty="0" smtClean="0"/>
              <a:t>Выбрать из списка</a:t>
            </a:r>
            <a:endParaRPr lang="ru-RU" sz="1100" i="1" dirty="0"/>
          </a:p>
        </p:txBody>
      </p:sp>
      <p:sp>
        <p:nvSpPr>
          <p:cNvPr id="19" name="TextBox 18"/>
          <p:cNvSpPr txBox="1"/>
          <p:nvPr/>
        </p:nvSpPr>
        <p:spPr>
          <a:xfrm>
            <a:off x="827584" y="4488005"/>
            <a:ext cx="936104" cy="30777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400" dirty="0" smtClean="0"/>
              <a:t>поиск</a:t>
            </a:r>
            <a:endParaRPr lang="ru-RU" sz="1400" dirty="0"/>
          </a:p>
        </p:txBody>
      </p:sp>
      <p:sp>
        <p:nvSpPr>
          <p:cNvPr id="20" name="TextBox 19"/>
          <p:cNvSpPr txBox="1"/>
          <p:nvPr/>
        </p:nvSpPr>
        <p:spPr>
          <a:xfrm>
            <a:off x="2020601" y="4486129"/>
            <a:ext cx="1008112" cy="30777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400" dirty="0" smtClean="0"/>
              <a:t>добавить</a:t>
            </a:r>
            <a:endParaRPr lang="ru-RU" sz="1400" dirty="0"/>
          </a:p>
        </p:txBody>
      </p:sp>
      <p:sp>
        <p:nvSpPr>
          <p:cNvPr id="21" name="TextBox 20"/>
          <p:cNvSpPr txBox="1"/>
          <p:nvPr/>
        </p:nvSpPr>
        <p:spPr>
          <a:xfrm>
            <a:off x="3296186" y="4486130"/>
            <a:ext cx="1044116" cy="30777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400" dirty="0" smtClean="0"/>
              <a:t>просмотр</a:t>
            </a:r>
            <a:endParaRPr lang="ru-RU" sz="1400" dirty="0"/>
          </a:p>
        </p:txBody>
      </p:sp>
      <p:sp>
        <p:nvSpPr>
          <p:cNvPr id="22" name="TextBox 21"/>
          <p:cNvSpPr txBox="1"/>
          <p:nvPr/>
        </p:nvSpPr>
        <p:spPr>
          <a:xfrm>
            <a:off x="4590002" y="4486130"/>
            <a:ext cx="1332148" cy="30777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400" dirty="0" smtClean="0"/>
              <a:t>редактировать</a:t>
            </a:r>
            <a:endParaRPr lang="ru-RU" sz="1400" dirty="0"/>
          </a:p>
        </p:txBody>
      </p:sp>
      <p:sp>
        <p:nvSpPr>
          <p:cNvPr id="24" name="TextBox 23"/>
          <p:cNvSpPr txBox="1"/>
          <p:nvPr/>
        </p:nvSpPr>
        <p:spPr>
          <a:xfrm>
            <a:off x="6156176" y="4488005"/>
            <a:ext cx="936104" cy="30777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400" dirty="0" smtClean="0"/>
              <a:t>печать</a:t>
            </a:r>
            <a:endParaRPr lang="ru-RU" sz="1400" dirty="0"/>
          </a:p>
        </p:txBody>
      </p:sp>
      <p:sp>
        <p:nvSpPr>
          <p:cNvPr id="25" name="TextBox 24"/>
          <p:cNvSpPr txBox="1"/>
          <p:nvPr/>
        </p:nvSpPr>
        <p:spPr>
          <a:xfrm>
            <a:off x="7331763" y="4488005"/>
            <a:ext cx="936104" cy="30777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400" dirty="0" smtClean="0"/>
              <a:t>в архив</a:t>
            </a:r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37665664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Фигура, имеющая форму буквы L 4"/>
          <p:cNvSpPr/>
          <p:nvPr/>
        </p:nvSpPr>
        <p:spPr>
          <a:xfrm>
            <a:off x="177528" y="214491"/>
            <a:ext cx="8858968" cy="6495849"/>
          </a:xfrm>
          <a:prstGeom prst="corner">
            <a:avLst>
              <a:gd name="adj1" fmla="val 88661"/>
              <a:gd name="adj2" fmla="val 14492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1" name="Прямоугольник с одним скругленным углом 20"/>
          <p:cNvSpPr/>
          <p:nvPr/>
        </p:nvSpPr>
        <p:spPr>
          <a:xfrm>
            <a:off x="1103837" y="400255"/>
            <a:ext cx="720080" cy="549293"/>
          </a:xfrm>
          <a:prstGeom prst="round1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Прямоугольник с одним скругленным углом 28"/>
          <p:cNvSpPr/>
          <p:nvPr/>
        </p:nvSpPr>
        <p:spPr>
          <a:xfrm>
            <a:off x="1813712" y="400255"/>
            <a:ext cx="720080" cy="549293"/>
          </a:xfrm>
          <a:prstGeom prst="round1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Прямоугольник с одним скругленным углом 29"/>
          <p:cNvSpPr/>
          <p:nvPr/>
        </p:nvSpPr>
        <p:spPr>
          <a:xfrm>
            <a:off x="2521820" y="400255"/>
            <a:ext cx="720080" cy="549293"/>
          </a:xfrm>
          <a:prstGeom prst="round1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Прямоугольник с одним скругленным углом 30"/>
          <p:cNvSpPr/>
          <p:nvPr/>
        </p:nvSpPr>
        <p:spPr>
          <a:xfrm>
            <a:off x="3241900" y="400255"/>
            <a:ext cx="720080" cy="549293"/>
          </a:xfrm>
          <a:prstGeom prst="round1Rect">
            <a:avLst/>
          </a:prstGeom>
          <a:pattFill prst="pct25">
            <a:fgClr>
              <a:schemeClr val="accent1"/>
            </a:fgClr>
            <a:bgClr>
              <a:schemeClr val="bg1"/>
            </a:bgClr>
          </a:patt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Прямоугольник с одним скругленным углом 31"/>
          <p:cNvSpPr/>
          <p:nvPr/>
        </p:nvSpPr>
        <p:spPr>
          <a:xfrm>
            <a:off x="3962020" y="400255"/>
            <a:ext cx="720080" cy="549293"/>
          </a:xfrm>
          <a:prstGeom prst="round1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Прямоугольник с одним скругленным углом 32"/>
          <p:cNvSpPr/>
          <p:nvPr/>
        </p:nvSpPr>
        <p:spPr>
          <a:xfrm>
            <a:off x="4682100" y="400256"/>
            <a:ext cx="720080" cy="549292"/>
          </a:xfrm>
          <a:prstGeom prst="round1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Прямоугольник с одним скругленным углом 33"/>
          <p:cNvSpPr/>
          <p:nvPr/>
        </p:nvSpPr>
        <p:spPr>
          <a:xfrm>
            <a:off x="5402180" y="400256"/>
            <a:ext cx="720080" cy="549292"/>
          </a:xfrm>
          <a:prstGeom prst="round1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Прямоугольник с одним скругленным углом 34"/>
          <p:cNvSpPr/>
          <p:nvPr/>
        </p:nvSpPr>
        <p:spPr>
          <a:xfrm>
            <a:off x="6122260" y="407237"/>
            <a:ext cx="720080" cy="542311"/>
          </a:xfrm>
          <a:prstGeom prst="round1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Прямоугольник с одним скругленным углом 35"/>
          <p:cNvSpPr/>
          <p:nvPr/>
        </p:nvSpPr>
        <p:spPr>
          <a:xfrm>
            <a:off x="6842340" y="420240"/>
            <a:ext cx="720080" cy="529309"/>
          </a:xfrm>
          <a:prstGeom prst="round1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Прямоугольник с одним скругленным углом 36"/>
          <p:cNvSpPr/>
          <p:nvPr/>
        </p:nvSpPr>
        <p:spPr>
          <a:xfrm>
            <a:off x="7568271" y="404935"/>
            <a:ext cx="720080" cy="544613"/>
          </a:xfrm>
          <a:prstGeom prst="round1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TextBox 37"/>
          <p:cNvSpPr txBox="1"/>
          <p:nvPr/>
        </p:nvSpPr>
        <p:spPr>
          <a:xfrm>
            <a:off x="189363" y="420315"/>
            <a:ext cx="9361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00" dirty="0" smtClean="0"/>
              <a:t>Сведения</a:t>
            </a:r>
          </a:p>
          <a:p>
            <a:r>
              <a:rPr lang="ru-RU" sz="900" dirty="0" smtClean="0"/>
              <a:t>о подопечном</a:t>
            </a:r>
            <a:endParaRPr lang="ru-RU" sz="900" dirty="0"/>
          </a:p>
        </p:txBody>
      </p:sp>
      <p:sp>
        <p:nvSpPr>
          <p:cNvPr id="39" name="TextBox 38"/>
          <p:cNvSpPr txBox="1"/>
          <p:nvPr/>
        </p:nvSpPr>
        <p:spPr>
          <a:xfrm>
            <a:off x="1806690" y="450991"/>
            <a:ext cx="6882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00" dirty="0"/>
              <a:t>У</a:t>
            </a:r>
            <a:r>
              <a:rPr lang="ru-RU" sz="900" dirty="0" smtClean="0"/>
              <a:t>становлении опеки</a:t>
            </a:r>
            <a:endParaRPr lang="ru-RU" sz="900" dirty="0"/>
          </a:p>
        </p:txBody>
      </p:sp>
      <p:sp>
        <p:nvSpPr>
          <p:cNvPr id="41" name="TextBox 40"/>
          <p:cNvSpPr txBox="1"/>
          <p:nvPr/>
        </p:nvSpPr>
        <p:spPr>
          <a:xfrm>
            <a:off x="1138322" y="491034"/>
            <a:ext cx="72008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00" dirty="0" smtClean="0"/>
              <a:t>Родители</a:t>
            </a:r>
            <a:endParaRPr lang="ru-RU" sz="900" dirty="0"/>
          </a:p>
        </p:txBody>
      </p:sp>
      <p:sp>
        <p:nvSpPr>
          <p:cNvPr id="42" name="TextBox 41"/>
          <p:cNvSpPr txBox="1"/>
          <p:nvPr/>
        </p:nvSpPr>
        <p:spPr>
          <a:xfrm>
            <a:off x="2524847" y="506641"/>
            <a:ext cx="72008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00" dirty="0" smtClean="0"/>
              <a:t>Опекуны</a:t>
            </a:r>
            <a:endParaRPr lang="ru-RU" sz="900" dirty="0"/>
          </a:p>
        </p:txBody>
      </p:sp>
      <p:sp>
        <p:nvSpPr>
          <p:cNvPr id="43" name="TextBox 42"/>
          <p:cNvSpPr txBox="1"/>
          <p:nvPr/>
        </p:nvSpPr>
        <p:spPr>
          <a:xfrm>
            <a:off x="3244927" y="506627"/>
            <a:ext cx="72008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00" dirty="0" smtClean="0"/>
              <a:t>Здоровье</a:t>
            </a:r>
            <a:endParaRPr lang="ru-RU" sz="900" dirty="0"/>
          </a:p>
        </p:txBody>
      </p:sp>
      <p:sp>
        <p:nvSpPr>
          <p:cNvPr id="44" name="TextBox 43"/>
          <p:cNvSpPr txBox="1"/>
          <p:nvPr/>
        </p:nvSpPr>
        <p:spPr>
          <a:xfrm>
            <a:off x="3938000" y="520241"/>
            <a:ext cx="7441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00" dirty="0" smtClean="0"/>
              <a:t>Имущество</a:t>
            </a:r>
            <a:endParaRPr lang="ru-RU" sz="900" dirty="0"/>
          </a:p>
        </p:txBody>
      </p:sp>
      <p:sp>
        <p:nvSpPr>
          <p:cNvPr id="45" name="TextBox 44"/>
          <p:cNvSpPr txBox="1"/>
          <p:nvPr/>
        </p:nvSpPr>
        <p:spPr>
          <a:xfrm>
            <a:off x="4599252" y="520241"/>
            <a:ext cx="86608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00" dirty="0" smtClean="0"/>
              <a:t>Образование</a:t>
            </a:r>
            <a:endParaRPr lang="ru-RU" sz="900" dirty="0"/>
          </a:p>
        </p:txBody>
      </p:sp>
      <p:sp>
        <p:nvSpPr>
          <p:cNvPr id="46" name="TextBox 45"/>
          <p:cNvSpPr txBox="1"/>
          <p:nvPr/>
        </p:nvSpPr>
        <p:spPr>
          <a:xfrm>
            <a:off x="5394865" y="494182"/>
            <a:ext cx="7200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00" dirty="0" smtClean="0"/>
              <a:t>Родствен</a:t>
            </a:r>
          </a:p>
          <a:p>
            <a:pPr algn="ctr"/>
            <a:r>
              <a:rPr lang="ru-RU" sz="900" dirty="0" err="1" smtClean="0"/>
              <a:t>ники</a:t>
            </a:r>
            <a:endParaRPr lang="ru-RU" sz="900" dirty="0"/>
          </a:p>
        </p:txBody>
      </p:sp>
      <p:sp>
        <p:nvSpPr>
          <p:cNvPr id="47" name="TextBox 46"/>
          <p:cNvSpPr txBox="1"/>
          <p:nvPr/>
        </p:nvSpPr>
        <p:spPr>
          <a:xfrm>
            <a:off x="6122260" y="520241"/>
            <a:ext cx="72008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00" dirty="0" smtClean="0"/>
              <a:t>Доходы</a:t>
            </a:r>
            <a:endParaRPr lang="ru-RU" sz="900" dirty="0"/>
          </a:p>
        </p:txBody>
      </p:sp>
      <p:sp>
        <p:nvSpPr>
          <p:cNvPr id="48" name="TextBox 47"/>
          <p:cNvSpPr txBox="1"/>
          <p:nvPr/>
        </p:nvSpPr>
        <p:spPr>
          <a:xfrm>
            <a:off x="6842340" y="441717"/>
            <a:ext cx="720080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00" dirty="0" smtClean="0"/>
              <a:t>Жилищная обеспеченность</a:t>
            </a:r>
            <a:endParaRPr lang="ru-RU" sz="900" dirty="0"/>
          </a:p>
        </p:txBody>
      </p:sp>
      <p:sp>
        <p:nvSpPr>
          <p:cNvPr id="50" name="TextBox 49"/>
          <p:cNvSpPr txBox="1"/>
          <p:nvPr/>
        </p:nvSpPr>
        <p:spPr>
          <a:xfrm>
            <a:off x="7560331" y="503622"/>
            <a:ext cx="7200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00" dirty="0" smtClean="0"/>
              <a:t>Снятие</a:t>
            </a:r>
          </a:p>
          <a:p>
            <a:pPr algn="ctr"/>
            <a:r>
              <a:rPr lang="ru-RU" sz="900" dirty="0" smtClean="0"/>
              <a:t>с учета</a:t>
            </a:r>
            <a:endParaRPr lang="ru-RU" sz="900" dirty="0"/>
          </a:p>
        </p:txBody>
      </p:sp>
      <p:sp>
        <p:nvSpPr>
          <p:cNvPr id="51" name="Прямоугольник с одним скругленным углом 50"/>
          <p:cNvSpPr/>
          <p:nvPr/>
        </p:nvSpPr>
        <p:spPr>
          <a:xfrm>
            <a:off x="8280411" y="400257"/>
            <a:ext cx="720080" cy="549292"/>
          </a:xfrm>
          <a:prstGeom prst="round1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2" name="TextBox 51"/>
          <p:cNvSpPr txBox="1"/>
          <p:nvPr/>
        </p:nvSpPr>
        <p:spPr>
          <a:xfrm>
            <a:off x="8288351" y="361728"/>
            <a:ext cx="7200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00" dirty="0" smtClean="0"/>
              <a:t>Дополнительная информация</a:t>
            </a:r>
            <a:endParaRPr lang="ru-RU" sz="900" dirty="0"/>
          </a:p>
        </p:txBody>
      </p:sp>
      <p:sp>
        <p:nvSpPr>
          <p:cNvPr id="27" name="TextBox 26"/>
          <p:cNvSpPr txBox="1"/>
          <p:nvPr/>
        </p:nvSpPr>
        <p:spPr>
          <a:xfrm>
            <a:off x="5491011" y="6100591"/>
            <a:ext cx="1005873" cy="307777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400" dirty="0" smtClean="0"/>
              <a:t>сохранить</a:t>
            </a:r>
            <a:endParaRPr lang="ru-RU" sz="1400" dirty="0"/>
          </a:p>
        </p:txBody>
      </p:sp>
      <p:sp>
        <p:nvSpPr>
          <p:cNvPr id="28" name="TextBox 27"/>
          <p:cNvSpPr txBox="1"/>
          <p:nvPr/>
        </p:nvSpPr>
        <p:spPr>
          <a:xfrm>
            <a:off x="6894778" y="6089839"/>
            <a:ext cx="1005873" cy="307777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400" dirty="0" smtClean="0"/>
              <a:t>закрыть</a:t>
            </a:r>
            <a:endParaRPr lang="ru-RU" sz="1400" dirty="0"/>
          </a:p>
        </p:txBody>
      </p:sp>
      <p:cxnSp>
        <p:nvCxnSpPr>
          <p:cNvPr id="40" name="Прямая соединительная линия 39"/>
          <p:cNvCxnSpPr/>
          <p:nvPr/>
        </p:nvCxnSpPr>
        <p:spPr>
          <a:xfrm>
            <a:off x="189363" y="1196752"/>
            <a:ext cx="1862357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Прямая соединительная линия 48"/>
          <p:cNvCxnSpPr/>
          <p:nvPr/>
        </p:nvCxnSpPr>
        <p:spPr>
          <a:xfrm>
            <a:off x="2051720" y="1196752"/>
            <a:ext cx="0" cy="72008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6412" y="1336527"/>
            <a:ext cx="1291452" cy="5667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54" name="Прямая соединительная линия 53"/>
          <p:cNvCxnSpPr/>
          <p:nvPr/>
        </p:nvCxnSpPr>
        <p:spPr>
          <a:xfrm flipV="1">
            <a:off x="3347864" y="1903264"/>
            <a:ext cx="5688632" cy="13568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TextBox 54"/>
          <p:cNvSpPr txBox="1"/>
          <p:nvPr/>
        </p:nvSpPr>
        <p:spPr>
          <a:xfrm>
            <a:off x="569128" y="1412146"/>
            <a:ext cx="1102826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050" dirty="0" smtClean="0"/>
              <a:t>Основные сведения</a:t>
            </a:r>
            <a:endParaRPr lang="ru-RU" sz="1050" dirty="0"/>
          </a:p>
        </p:txBody>
      </p:sp>
      <p:sp>
        <p:nvSpPr>
          <p:cNvPr id="56" name="TextBox 55"/>
          <p:cNvSpPr txBox="1"/>
          <p:nvPr/>
        </p:nvSpPr>
        <p:spPr>
          <a:xfrm>
            <a:off x="2051720" y="1412146"/>
            <a:ext cx="1211354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050" dirty="0" smtClean="0"/>
              <a:t>Дополнительные сведения</a:t>
            </a:r>
            <a:endParaRPr lang="ru-RU" sz="1050" dirty="0"/>
          </a:p>
        </p:txBody>
      </p:sp>
      <p:sp>
        <p:nvSpPr>
          <p:cNvPr id="57" name="TextBox 56"/>
          <p:cNvSpPr txBox="1"/>
          <p:nvPr/>
        </p:nvSpPr>
        <p:spPr>
          <a:xfrm>
            <a:off x="455572" y="2276872"/>
            <a:ext cx="145213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/>
              <a:t>Инвалидность</a:t>
            </a:r>
            <a:endParaRPr lang="ru-RU" sz="1400" b="1" dirty="0"/>
          </a:p>
        </p:txBody>
      </p:sp>
      <p:sp>
        <p:nvSpPr>
          <p:cNvPr id="58" name="TextBox 57"/>
          <p:cNvSpPr txBox="1"/>
          <p:nvPr/>
        </p:nvSpPr>
        <p:spPr>
          <a:xfrm>
            <a:off x="1830762" y="2276872"/>
            <a:ext cx="1774205" cy="307777"/>
          </a:xfrm>
          <a:prstGeom prst="rect">
            <a:avLst/>
          </a:prstGeom>
          <a:ln w="1905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400" i="1" dirty="0" smtClean="0"/>
              <a:t>выбрать: да/нет</a:t>
            </a:r>
            <a:endParaRPr lang="ru-RU" sz="1400" i="1" dirty="0"/>
          </a:p>
        </p:txBody>
      </p:sp>
      <p:sp>
        <p:nvSpPr>
          <p:cNvPr id="59" name="TextBox 58"/>
          <p:cNvSpPr txBox="1"/>
          <p:nvPr/>
        </p:nvSpPr>
        <p:spPr>
          <a:xfrm>
            <a:off x="455572" y="2595455"/>
            <a:ext cx="23456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Справка об инвалидности</a:t>
            </a:r>
            <a:endParaRPr lang="ru-RU" sz="1400" dirty="0"/>
          </a:p>
        </p:txBody>
      </p:sp>
      <p:sp>
        <p:nvSpPr>
          <p:cNvPr id="60" name="TextBox 59"/>
          <p:cNvSpPr txBox="1"/>
          <p:nvPr/>
        </p:nvSpPr>
        <p:spPr>
          <a:xfrm>
            <a:off x="455572" y="2879928"/>
            <a:ext cx="79208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Серия</a:t>
            </a:r>
            <a:endParaRPr lang="ru-RU" sz="1400" dirty="0"/>
          </a:p>
        </p:txBody>
      </p:sp>
      <p:sp>
        <p:nvSpPr>
          <p:cNvPr id="61" name="TextBox 60"/>
          <p:cNvSpPr txBox="1"/>
          <p:nvPr/>
        </p:nvSpPr>
        <p:spPr>
          <a:xfrm>
            <a:off x="1165983" y="2922864"/>
            <a:ext cx="1062817" cy="307777"/>
          </a:xfrm>
          <a:prstGeom prst="rect">
            <a:avLst/>
          </a:prstGeom>
          <a:ln w="1905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endParaRPr lang="ru-RU" sz="1400" dirty="0"/>
          </a:p>
        </p:txBody>
      </p:sp>
      <p:sp>
        <p:nvSpPr>
          <p:cNvPr id="62" name="TextBox 61"/>
          <p:cNvSpPr txBox="1"/>
          <p:nvPr/>
        </p:nvSpPr>
        <p:spPr>
          <a:xfrm>
            <a:off x="2352943" y="2925335"/>
            <a:ext cx="79208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Номер</a:t>
            </a:r>
            <a:endParaRPr lang="ru-RU" sz="1400" dirty="0"/>
          </a:p>
        </p:txBody>
      </p:sp>
      <p:sp>
        <p:nvSpPr>
          <p:cNvPr id="63" name="TextBox 62"/>
          <p:cNvSpPr txBox="1"/>
          <p:nvPr/>
        </p:nvSpPr>
        <p:spPr>
          <a:xfrm>
            <a:off x="3145031" y="2922863"/>
            <a:ext cx="1062817" cy="307777"/>
          </a:xfrm>
          <a:prstGeom prst="rect">
            <a:avLst/>
          </a:prstGeom>
          <a:ln w="1905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endParaRPr lang="ru-RU" sz="1400" dirty="0"/>
          </a:p>
        </p:txBody>
      </p:sp>
      <p:sp>
        <p:nvSpPr>
          <p:cNvPr id="65" name="TextBox 64"/>
          <p:cNvSpPr txBox="1"/>
          <p:nvPr/>
        </p:nvSpPr>
        <p:spPr>
          <a:xfrm>
            <a:off x="462888" y="3357754"/>
            <a:ext cx="13267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Кем выдано</a:t>
            </a:r>
            <a:endParaRPr lang="ru-RU" sz="1400" dirty="0"/>
          </a:p>
        </p:txBody>
      </p:sp>
      <p:sp>
        <p:nvSpPr>
          <p:cNvPr id="66" name="TextBox 65"/>
          <p:cNvSpPr txBox="1"/>
          <p:nvPr/>
        </p:nvSpPr>
        <p:spPr>
          <a:xfrm>
            <a:off x="1628419" y="3357755"/>
            <a:ext cx="2579430" cy="307777"/>
          </a:xfrm>
          <a:prstGeom prst="rect">
            <a:avLst/>
          </a:prstGeom>
          <a:ln w="1905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endParaRPr lang="ru-RU" sz="1400" dirty="0"/>
          </a:p>
        </p:txBody>
      </p:sp>
      <p:sp>
        <p:nvSpPr>
          <p:cNvPr id="67" name="TextBox 66"/>
          <p:cNvSpPr txBox="1"/>
          <p:nvPr/>
        </p:nvSpPr>
        <p:spPr>
          <a:xfrm>
            <a:off x="457151" y="3791170"/>
            <a:ext cx="13267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Дата выдачи</a:t>
            </a:r>
            <a:endParaRPr lang="ru-RU" sz="1400" dirty="0"/>
          </a:p>
        </p:txBody>
      </p:sp>
      <p:sp>
        <p:nvSpPr>
          <p:cNvPr id="69" name="TextBox 68"/>
          <p:cNvSpPr txBox="1"/>
          <p:nvPr/>
        </p:nvSpPr>
        <p:spPr>
          <a:xfrm>
            <a:off x="1647706" y="3789039"/>
            <a:ext cx="1474916" cy="307777"/>
          </a:xfrm>
          <a:prstGeom prst="rect">
            <a:avLst/>
          </a:prstGeom>
          <a:ln w="1905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endParaRPr lang="ru-RU" sz="1400" dirty="0"/>
          </a:p>
        </p:txBody>
      </p:sp>
      <p:sp>
        <p:nvSpPr>
          <p:cNvPr id="70" name="TextBox 69"/>
          <p:cNvSpPr txBox="1"/>
          <p:nvPr/>
        </p:nvSpPr>
        <p:spPr>
          <a:xfrm>
            <a:off x="457151" y="4216308"/>
            <a:ext cx="171039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Срок инвалидности</a:t>
            </a:r>
            <a:endParaRPr lang="ru-RU" sz="1400" dirty="0"/>
          </a:p>
        </p:txBody>
      </p:sp>
      <p:sp>
        <p:nvSpPr>
          <p:cNvPr id="71" name="TextBox 70"/>
          <p:cNvSpPr txBox="1"/>
          <p:nvPr/>
        </p:nvSpPr>
        <p:spPr>
          <a:xfrm>
            <a:off x="2167544" y="4216308"/>
            <a:ext cx="2040304" cy="369332"/>
          </a:xfrm>
          <a:prstGeom prst="rect">
            <a:avLst/>
          </a:prstGeom>
          <a:ln w="1905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900" i="1" dirty="0"/>
              <a:t>с возможностью автоматического оповещения</a:t>
            </a:r>
          </a:p>
        </p:txBody>
      </p:sp>
      <p:sp>
        <p:nvSpPr>
          <p:cNvPr id="72" name="TextBox 71"/>
          <p:cNvSpPr txBox="1"/>
          <p:nvPr/>
        </p:nvSpPr>
        <p:spPr>
          <a:xfrm>
            <a:off x="3938000" y="2275380"/>
            <a:ext cx="320534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/>
              <a:t>Ограниченные возможности здоровья</a:t>
            </a:r>
            <a:endParaRPr lang="ru-RU" sz="1400" b="1" dirty="0"/>
          </a:p>
        </p:txBody>
      </p:sp>
      <p:sp>
        <p:nvSpPr>
          <p:cNvPr id="73" name="TextBox 72"/>
          <p:cNvSpPr txBox="1"/>
          <p:nvPr/>
        </p:nvSpPr>
        <p:spPr>
          <a:xfrm>
            <a:off x="7143348" y="2287678"/>
            <a:ext cx="1774205" cy="307777"/>
          </a:xfrm>
          <a:prstGeom prst="rect">
            <a:avLst/>
          </a:prstGeom>
          <a:ln w="1905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400" i="1" dirty="0" smtClean="0"/>
              <a:t>выбрать: да/нет</a:t>
            </a:r>
            <a:endParaRPr lang="ru-RU" sz="1400" i="1" dirty="0"/>
          </a:p>
        </p:txBody>
      </p:sp>
      <p:sp>
        <p:nvSpPr>
          <p:cNvPr id="74" name="TextBox 73"/>
          <p:cNvSpPr txBox="1"/>
          <p:nvPr/>
        </p:nvSpPr>
        <p:spPr>
          <a:xfrm>
            <a:off x="4464634" y="2595455"/>
            <a:ext cx="23456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Справка об инвалидности</a:t>
            </a:r>
            <a:endParaRPr lang="ru-RU" sz="1400" dirty="0"/>
          </a:p>
        </p:txBody>
      </p:sp>
      <p:sp>
        <p:nvSpPr>
          <p:cNvPr id="75" name="TextBox 74"/>
          <p:cNvSpPr txBox="1"/>
          <p:nvPr/>
        </p:nvSpPr>
        <p:spPr>
          <a:xfrm>
            <a:off x="4646096" y="2922862"/>
            <a:ext cx="79208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Серия</a:t>
            </a:r>
            <a:endParaRPr lang="ru-RU" sz="1400" dirty="0"/>
          </a:p>
        </p:txBody>
      </p:sp>
      <p:sp>
        <p:nvSpPr>
          <p:cNvPr id="76" name="TextBox 75"/>
          <p:cNvSpPr txBox="1"/>
          <p:nvPr/>
        </p:nvSpPr>
        <p:spPr>
          <a:xfrm>
            <a:off x="5394865" y="2925335"/>
            <a:ext cx="1062817" cy="307777"/>
          </a:xfrm>
          <a:prstGeom prst="rect">
            <a:avLst/>
          </a:prstGeom>
          <a:ln w="1905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endParaRPr lang="ru-RU" sz="1400" dirty="0"/>
          </a:p>
        </p:txBody>
      </p:sp>
      <p:sp>
        <p:nvSpPr>
          <p:cNvPr id="77" name="TextBox 76"/>
          <p:cNvSpPr txBox="1"/>
          <p:nvPr/>
        </p:nvSpPr>
        <p:spPr>
          <a:xfrm>
            <a:off x="6660232" y="2925335"/>
            <a:ext cx="79208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Номер</a:t>
            </a:r>
            <a:endParaRPr lang="ru-RU" sz="1400" dirty="0"/>
          </a:p>
        </p:txBody>
      </p:sp>
      <p:sp>
        <p:nvSpPr>
          <p:cNvPr id="78" name="TextBox 77"/>
          <p:cNvSpPr txBox="1"/>
          <p:nvPr/>
        </p:nvSpPr>
        <p:spPr>
          <a:xfrm>
            <a:off x="7503340" y="2925335"/>
            <a:ext cx="1062817" cy="307777"/>
          </a:xfrm>
          <a:prstGeom prst="rect">
            <a:avLst/>
          </a:prstGeom>
          <a:ln w="1905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endParaRPr lang="ru-RU" sz="1400" dirty="0"/>
          </a:p>
        </p:txBody>
      </p:sp>
      <p:sp>
        <p:nvSpPr>
          <p:cNvPr id="79" name="TextBox 78"/>
          <p:cNvSpPr txBox="1"/>
          <p:nvPr/>
        </p:nvSpPr>
        <p:spPr>
          <a:xfrm>
            <a:off x="4682100" y="3358091"/>
            <a:ext cx="13267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Кем выдано</a:t>
            </a:r>
            <a:endParaRPr lang="ru-RU" sz="1400" dirty="0"/>
          </a:p>
        </p:txBody>
      </p:sp>
      <p:sp>
        <p:nvSpPr>
          <p:cNvPr id="80" name="TextBox 79"/>
          <p:cNvSpPr txBox="1"/>
          <p:nvPr/>
        </p:nvSpPr>
        <p:spPr>
          <a:xfrm>
            <a:off x="5980617" y="3356265"/>
            <a:ext cx="2579430" cy="307777"/>
          </a:xfrm>
          <a:prstGeom prst="rect">
            <a:avLst/>
          </a:prstGeom>
          <a:ln w="1905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endParaRPr lang="ru-RU" sz="1400" dirty="0"/>
          </a:p>
        </p:txBody>
      </p:sp>
      <p:sp>
        <p:nvSpPr>
          <p:cNvPr id="81" name="TextBox 80"/>
          <p:cNvSpPr txBox="1"/>
          <p:nvPr/>
        </p:nvSpPr>
        <p:spPr>
          <a:xfrm>
            <a:off x="4711806" y="3758485"/>
            <a:ext cx="13267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Дата выдачи</a:t>
            </a:r>
            <a:endParaRPr lang="ru-RU" sz="1400" dirty="0"/>
          </a:p>
        </p:txBody>
      </p:sp>
      <p:sp>
        <p:nvSpPr>
          <p:cNvPr id="82" name="TextBox 81"/>
          <p:cNvSpPr txBox="1"/>
          <p:nvPr/>
        </p:nvSpPr>
        <p:spPr>
          <a:xfrm>
            <a:off x="5977404" y="3787550"/>
            <a:ext cx="1474916" cy="307777"/>
          </a:xfrm>
          <a:prstGeom prst="rect">
            <a:avLst/>
          </a:prstGeom>
          <a:ln w="1905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endParaRPr lang="ru-RU" sz="1400" dirty="0"/>
          </a:p>
        </p:txBody>
      </p:sp>
      <p:sp>
        <p:nvSpPr>
          <p:cNvPr id="83" name="TextBox 82"/>
          <p:cNvSpPr txBox="1"/>
          <p:nvPr/>
        </p:nvSpPr>
        <p:spPr>
          <a:xfrm>
            <a:off x="455572" y="4869159"/>
            <a:ext cx="166389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/>
              <a:t>Группа здоровья</a:t>
            </a:r>
            <a:endParaRPr lang="ru-RU" sz="1400" b="1" dirty="0"/>
          </a:p>
        </p:txBody>
      </p:sp>
      <p:sp>
        <p:nvSpPr>
          <p:cNvPr id="84" name="TextBox 83"/>
          <p:cNvSpPr txBox="1"/>
          <p:nvPr/>
        </p:nvSpPr>
        <p:spPr>
          <a:xfrm>
            <a:off x="2087680" y="4869159"/>
            <a:ext cx="1856556" cy="307777"/>
          </a:xfrm>
          <a:prstGeom prst="rect">
            <a:avLst/>
          </a:prstGeom>
          <a:ln w="1905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1400" i="1" dirty="0" smtClean="0"/>
              <a:t>выбрать: </a:t>
            </a:r>
            <a:r>
              <a:rPr lang="en-US" sz="1400" i="1" dirty="0" smtClean="0"/>
              <a:t>I, II, III, IV, V </a:t>
            </a:r>
            <a:endParaRPr lang="ru-RU" sz="1400" i="1" dirty="0"/>
          </a:p>
        </p:txBody>
      </p:sp>
    </p:spTree>
    <p:extLst>
      <p:ext uri="{BB962C8B-B14F-4D97-AF65-F5344CB8AC3E}">
        <p14:creationId xmlns:p14="http://schemas.microsoft.com/office/powerpoint/2010/main" val="123435672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Фигура, имеющая форму буквы L 4"/>
          <p:cNvSpPr/>
          <p:nvPr/>
        </p:nvSpPr>
        <p:spPr>
          <a:xfrm>
            <a:off x="177528" y="214491"/>
            <a:ext cx="8858968" cy="6495849"/>
          </a:xfrm>
          <a:prstGeom prst="corner">
            <a:avLst>
              <a:gd name="adj1" fmla="val 88661"/>
              <a:gd name="adj2" fmla="val 14492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1" name="Прямоугольник с одним скругленным углом 20"/>
          <p:cNvSpPr/>
          <p:nvPr/>
        </p:nvSpPr>
        <p:spPr>
          <a:xfrm>
            <a:off x="1103837" y="400255"/>
            <a:ext cx="720080" cy="549293"/>
          </a:xfrm>
          <a:prstGeom prst="round1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Прямоугольник с одним скругленным углом 28"/>
          <p:cNvSpPr/>
          <p:nvPr/>
        </p:nvSpPr>
        <p:spPr>
          <a:xfrm>
            <a:off x="1813712" y="400255"/>
            <a:ext cx="720080" cy="549293"/>
          </a:xfrm>
          <a:prstGeom prst="round1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Прямоугольник с одним скругленным углом 29"/>
          <p:cNvSpPr/>
          <p:nvPr/>
        </p:nvSpPr>
        <p:spPr>
          <a:xfrm>
            <a:off x="2521820" y="400255"/>
            <a:ext cx="720080" cy="549293"/>
          </a:xfrm>
          <a:prstGeom prst="round1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Прямоугольник с одним скругленным углом 30"/>
          <p:cNvSpPr/>
          <p:nvPr/>
        </p:nvSpPr>
        <p:spPr>
          <a:xfrm>
            <a:off x="3241900" y="400255"/>
            <a:ext cx="720080" cy="549293"/>
          </a:xfrm>
          <a:prstGeom prst="round1Rect">
            <a:avLst/>
          </a:prstGeom>
          <a:pattFill prst="pct25">
            <a:fgClr>
              <a:schemeClr val="accent1"/>
            </a:fgClr>
            <a:bgClr>
              <a:schemeClr val="bg1"/>
            </a:bgClr>
          </a:patt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Прямоугольник с одним скругленным углом 31"/>
          <p:cNvSpPr/>
          <p:nvPr/>
        </p:nvSpPr>
        <p:spPr>
          <a:xfrm>
            <a:off x="3962020" y="400255"/>
            <a:ext cx="720080" cy="549293"/>
          </a:xfrm>
          <a:prstGeom prst="round1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Прямоугольник с одним скругленным углом 32"/>
          <p:cNvSpPr/>
          <p:nvPr/>
        </p:nvSpPr>
        <p:spPr>
          <a:xfrm>
            <a:off x="4682100" y="400256"/>
            <a:ext cx="720080" cy="549292"/>
          </a:xfrm>
          <a:prstGeom prst="round1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Прямоугольник с одним скругленным углом 33"/>
          <p:cNvSpPr/>
          <p:nvPr/>
        </p:nvSpPr>
        <p:spPr>
          <a:xfrm>
            <a:off x="5402180" y="400256"/>
            <a:ext cx="720080" cy="549292"/>
          </a:xfrm>
          <a:prstGeom prst="round1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Прямоугольник с одним скругленным углом 34"/>
          <p:cNvSpPr/>
          <p:nvPr/>
        </p:nvSpPr>
        <p:spPr>
          <a:xfrm>
            <a:off x="6122260" y="407237"/>
            <a:ext cx="720080" cy="542311"/>
          </a:xfrm>
          <a:prstGeom prst="round1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Прямоугольник с одним скругленным углом 35"/>
          <p:cNvSpPr/>
          <p:nvPr/>
        </p:nvSpPr>
        <p:spPr>
          <a:xfrm>
            <a:off x="6842340" y="420240"/>
            <a:ext cx="720080" cy="529309"/>
          </a:xfrm>
          <a:prstGeom prst="round1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Прямоугольник с одним скругленным углом 36"/>
          <p:cNvSpPr/>
          <p:nvPr/>
        </p:nvSpPr>
        <p:spPr>
          <a:xfrm>
            <a:off x="7568271" y="404935"/>
            <a:ext cx="720080" cy="544613"/>
          </a:xfrm>
          <a:prstGeom prst="round1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TextBox 37"/>
          <p:cNvSpPr txBox="1"/>
          <p:nvPr/>
        </p:nvSpPr>
        <p:spPr>
          <a:xfrm>
            <a:off x="189363" y="420315"/>
            <a:ext cx="9361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00" dirty="0" smtClean="0"/>
              <a:t>Сведения</a:t>
            </a:r>
          </a:p>
          <a:p>
            <a:r>
              <a:rPr lang="ru-RU" sz="900" dirty="0" smtClean="0"/>
              <a:t>о подопечном</a:t>
            </a:r>
            <a:endParaRPr lang="ru-RU" sz="900" dirty="0"/>
          </a:p>
        </p:txBody>
      </p:sp>
      <p:sp>
        <p:nvSpPr>
          <p:cNvPr id="39" name="TextBox 38"/>
          <p:cNvSpPr txBox="1"/>
          <p:nvPr/>
        </p:nvSpPr>
        <p:spPr>
          <a:xfrm>
            <a:off x="1806690" y="450991"/>
            <a:ext cx="6882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00" dirty="0"/>
              <a:t>У</a:t>
            </a:r>
            <a:r>
              <a:rPr lang="ru-RU" sz="900" dirty="0" smtClean="0"/>
              <a:t>становлении опеки</a:t>
            </a:r>
            <a:endParaRPr lang="ru-RU" sz="900" dirty="0"/>
          </a:p>
        </p:txBody>
      </p:sp>
      <p:sp>
        <p:nvSpPr>
          <p:cNvPr id="41" name="TextBox 40"/>
          <p:cNvSpPr txBox="1"/>
          <p:nvPr/>
        </p:nvSpPr>
        <p:spPr>
          <a:xfrm>
            <a:off x="1138322" y="491034"/>
            <a:ext cx="72008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00" dirty="0" smtClean="0"/>
              <a:t>Родители</a:t>
            </a:r>
            <a:endParaRPr lang="ru-RU" sz="900" dirty="0"/>
          </a:p>
        </p:txBody>
      </p:sp>
      <p:sp>
        <p:nvSpPr>
          <p:cNvPr id="42" name="TextBox 41"/>
          <p:cNvSpPr txBox="1"/>
          <p:nvPr/>
        </p:nvSpPr>
        <p:spPr>
          <a:xfrm>
            <a:off x="2524847" y="506641"/>
            <a:ext cx="72008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00" dirty="0" smtClean="0"/>
              <a:t>Опекуны</a:t>
            </a:r>
            <a:endParaRPr lang="ru-RU" sz="900" dirty="0"/>
          </a:p>
        </p:txBody>
      </p:sp>
      <p:sp>
        <p:nvSpPr>
          <p:cNvPr id="43" name="TextBox 42"/>
          <p:cNvSpPr txBox="1"/>
          <p:nvPr/>
        </p:nvSpPr>
        <p:spPr>
          <a:xfrm>
            <a:off x="3244927" y="506627"/>
            <a:ext cx="72008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00" dirty="0" smtClean="0"/>
              <a:t>Здоровье</a:t>
            </a:r>
            <a:endParaRPr lang="ru-RU" sz="900" dirty="0"/>
          </a:p>
        </p:txBody>
      </p:sp>
      <p:sp>
        <p:nvSpPr>
          <p:cNvPr id="44" name="TextBox 43"/>
          <p:cNvSpPr txBox="1"/>
          <p:nvPr/>
        </p:nvSpPr>
        <p:spPr>
          <a:xfrm>
            <a:off x="3938000" y="520241"/>
            <a:ext cx="7441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00" dirty="0" smtClean="0"/>
              <a:t>Имущество</a:t>
            </a:r>
            <a:endParaRPr lang="ru-RU" sz="900" dirty="0"/>
          </a:p>
        </p:txBody>
      </p:sp>
      <p:sp>
        <p:nvSpPr>
          <p:cNvPr id="45" name="TextBox 44"/>
          <p:cNvSpPr txBox="1"/>
          <p:nvPr/>
        </p:nvSpPr>
        <p:spPr>
          <a:xfrm>
            <a:off x="4599252" y="520241"/>
            <a:ext cx="86608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00" dirty="0" smtClean="0"/>
              <a:t>Образование</a:t>
            </a:r>
            <a:endParaRPr lang="ru-RU" sz="900" dirty="0"/>
          </a:p>
        </p:txBody>
      </p:sp>
      <p:sp>
        <p:nvSpPr>
          <p:cNvPr id="46" name="TextBox 45"/>
          <p:cNvSpPr txBox="1"/>
          <p:nvPr/>
        </p:nvSpPr>
        <p:spPr>
          <a:xfrm>
            <a:off x="5394865" y="494182"/>
            <a:ext cx="7200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00" dirty="0" smtClean="0"/>
              <a:t>Родствен</a:t>
            </a:r>
          </a:p>
          <a:p>
            <a:pPr algn="ctr"/>
            <a:r>
              <a:rPr lang="ru-RU" sz="900" dirty="0" err="1" smtClean="0"/>
              <a:t>ники</a:t>
            </a:r>
            <a:endParaRPr lang="ru-RU" sz="900" dirty="0"/>
          </a:p>
        </p:txBody>
      </p:sp>
      <p:sp>
        <p:nvSpPr>
          <p:cNvPr id="47" name="TextBox 46"/>
          <p:cNvSpPr txBox="1"/>
          <p:nvPr/>
        </p:nvSpPr>
        <p:spPr>
          <a:xfrm>
            <a:off x="6122260" y="520241"/>
            <a:ext cx="72008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00" dirty="0" smtClean="0"/>
              <a:t>Доходы</a:t>
            </a:r>
            <a:endParaRPr lang="ru-RU" sz="900" dirty="0"/>
          </a:p>
        </p:txBody>
      </p:sp>
      <p:sp>
        <p:nvSpPr>
          <p:cNvPr id="48" name="TextBox 47"/>
          <p:cNvSpPr txBox="1"/>
          <p:nvPr/>
        </p:nvSpPr>
        <p:spPr>
          <a:xfrm>
            <a:off x="6842340" y="441717"/>
            <a:ext cx="720080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00" dirty="0" smtClean="0"/>
              <a:t>Жилищная обеспеченность</a:t>
            </a:r>
            <a:endParaRPr lang="ru-RU" sz="900" dirty="0"/>
          </a:p>
        </p:txBody>
      </p:sp>
      <p:sp>
        <p:nvSpPr>
          <p:cNvPr id="50" name="TextBox 49"/>
          <p:cNvSpPr txBox="1"/>
          <p:nvPr/>
        </p:nvSpPr>
        <p:spPr>
          <a:xfrm>
            <a:off x="7560331" y="503622"/>
            <a:ext cx="7200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00" dirty="0" smtClean="0"/>
              <a:t>Снятие</a:t>
            </a:r>
          </a:p>
          <a:p>
            <a:pPr algn="ctr"/>
            <a:r>
              <a:rPr lang="ru-RU" sz="900" dirty="0" smtClean="0"/>
              <a:t>с учета</a:t>
            </a:r>
            <a:endParaRPr lang="ru-RU" sz="900" dirty="0"/>
          </a:p>
        </p:txBody>
      </p:sp>
      <p:sp>
        <p:nvSpPr>
          <p:cNvPr id="51" name="Прямоугольник с одним скругленным углом 50"/>
          <p:cNvSpPr/>
          <p:nvPr/>
        </p:nvSpPr>
        <p:spPr>
          <a:xfrm>
            <a:off x="8280411" y="400257"/>
            <a:ext cx="720080" cy="549292"/>
          </a:xfrm>
          <a:prstGeom prst="round1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2" name="TextBox 51"/>
          <p:cNvSpPr txBox="1"/>
          <p:nvPr/>
        </p:nvSpPr>
        <p:spPr>
          <a:xfrm>
            <a:off x="8288351" y="361728"/>
            <a:ext cx="7200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00" dirty="0" smtClean="0"/>
              <a:t>Дополнительная информация</a:t>
            </a:r>
            <a:endParaRPr lang="ru-RU" sz="900" dirty="0"/>
          </a:p>
        </p:txBody>
      </p:sp>
      <p:cxnSp>
        <p:nvCxnSpPr>
          <p:cNvPr id="26" name="Прямая соединительная линия 25"/>
          <p:cNvCxnSpPr/>
          <p:nvPr/>
        </p:nvCxnSpPr>
        <p:spPr>
          <a:xfrm>
            <a:off x="189363" y="1196752"/>
            <a:ext cx="1862357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единительная линия 26"/>
          <p:cNvCxnSpPr/>
          <p:nvPr/>
        </p:nvCxnSpPr>
        <p:spPr>
          <a:xfrm>
            <a:off x="2051720" y="1196752"/>
            <a:ext cx="0" cy="72008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6412" y="1336527"/>
            <a:ext cx="1291452" cy="566737"/>
          </a:xfrm>
          <a:prstGeom prst="rect">
            <a:avLst/>
          </a:prstGeom>
          <a:pattFill prst="pct25">
            <a:fgClr>
              <a:schemeClr val="accent1"/>
            </a:fgClr>
            <a:bgClr>
              <a:schemeClr val="bg1"/>
            </a:bgClr>
          </a:pattFill>
          <a:ln>
            <a:noFill/>
          </a:ln>
          <a:effectLst/>
        </p:spPr>
      </p:pic>
      <p:cxnSp>
        <p:nvCxnSpPr>
          <p:cNvPr id="40" name="Прямая соединительная линия 39"/>
          <p:cNvCxnSpPr/>
          <p:nvPr/>
        </p:nvCxnSpPr>
        <p:spPr>
          <a:xfrm flipV="1">
            <a:off x="3347864" y="1903264"/>
            <a:ext cx="5688632" cy="13568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TextBox 48"/>
          <p:cNvSpPr txBox="1"/>
          <p:nvPr/>
        </p:nvSpPr>
        <p:spPr>
          <a:xfrm>
            <a:off x="569128" y="1412146"/>
            <a:ext cx="1102826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050" dirty="0" smtClean="0"/>
              <a:t>Основные сведения</a:t>
            </a:r>
            <a:endParaRPr lang="ru-RU" sz="1050" dirty="0"/>
          </a:p>
        </p:txBody>
      </p:sp>
      <p:sp>
        <p:nvSpPr>
          <p:cNvPr id="53" name="TextBox 52"/>
          <p:cNvSpPr txBox="1"/>
          <p:nvPr/>
        </p:nvSpPr>
        <p:spPr>
          <a:xfrm>
            <a:off x="2051720" y="1412146"/>
            <a:ext cx="1211354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050" dirty="0" smtClean="0"/>
              <a:t>Дополнительные сведения</a:t>
            </a:r>
            <a:endParaRPr lang="ru-RU" sz="1050" dirty="0"/>
          </a:p>
        </p:txBody>
      </p:sp>
      <p:sp>
        <p:nvSpPr>
          <p:cNvPr id="54" name="TextBox 53"/>
          <p:cNvSpPr txBox="1"/>
          <p:nvPr/>
        </p:nvSpPr>
        <p:spPr>
          <a:xfrm>
            <a:off x="548165" y="2121491"/>
            <a:ext cx="413393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/>
              <a:t>Медицинское заключение о состоянии здоровья</a:t>
            </a:r>
            <a:endParaRPr lang="ru-RU" sz="1400" b="1" dirty="0"/>
          </a:p>
        </p:txBody>
      </p:sp>
      <p:graphicFrame>
        <p:nvGraphicFramePr>
          <p:cNvPr id="55" name="Таблица 5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47194107"/>
              </p:ext>
            </p:extLst>
          </p:nvPr>
        </p:nvGraphicFramePr>
        <p:xfrm>
          <a:off x="548164" y="2636912"/>
          <a:ext cx="6040059" cy="136815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087732"/>
                <a:gridCol w="1442312"/>
                <a:gridCol w="1510015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ru-RU" sz="1400" b="1" i="0" dirty="0" smtClean="0"/>
                        <a:t>Диагноз</a:t>
                      </a:r>
                      <a:endParaRPr lang="ru-RU" sz="1400" b="1" i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i="0" dirty="0" smtClean="0"/>
                        <a:t>Код по МКБ-10</a:t>
                      </a:r>
                      <a:endParaRPr lang="ru-RU" sz="1400" b="1" i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i="0" dirty="0" smtClean="0"/>
                        <a:t>Дата</a:t>
                      </a:r>
                      <a:endParaRPr lang="ru-RU" sz="1400" b="1" i="0" dirty="0"/>
                    </a:p>
                  </a:txBody>
                  <a:tcPr/>
                </a:tc>
              </a:tr>
              <a:tr h="1063352"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6794175" y="2636912"/>
            <a:ext cx="408205" cy="338554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/>
              <a:t>+</a:t>
            </a:r>
            <a:endParaRPr lang="ru-RU" sz="1600" b="1" dirty="0"/>
          </a:p>
        </p:txBody>
      </p:sp>
      <p:sp>
        <p:nvSpPr>
          <p:cNvPr id="56" name="TextBox 55"/>
          <p:cNvSpPr txBox="1"/>
          <p:nvPr/>
        </p:nvSpPr>
        <p:spPr>
          <a:xfrm>
            <a:off x="6794175" y="3129418"/>
            <a:ext cx="408205" cy="380657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endParaRPr lang="ru-RU" sz="32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7496263" y="2636912"/>
            <a:ext cx="1152128" cy="1077218"/>
          </a:xfrm>
          <a:prstGeom prst="rect">
            <a:avLst/>
          </a:prstGeom>
          <a:noFill/>
          <a:ln w="1587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600" dirty="0" smtClean="0"/>
              <a:t>Жмем «+»  </a:t>
            </a:r>
          </a:p>
          <a:p>
            <a:endParaRPr lang="ru-RU" sz="1600" dirty="0"/>
          </a:p>
          <a:p>
            <a:pPr algn="ctr"/>
            <a:r>
              <a:rPr lang="ru-RU" sz="1600" dirty="0" smtClean="0"/>
              <a:t>новая табличка</a:t>
            </a:r>
            <a:endParaRPr lang="ru-RU" sz="1600" dirty="0"/>
          </a:p>
        </p:txBody>
      </p:sp>
      <p:cxnSp>
        <p:nvCxnSpPr>
          <p:cNvPr id="8" name="Прямая со стрелкой 7"/>
          <p:cNvCxnSpPr/>
          <p:nvPr/>
        </p:nvCxnSpPr>
        <p:spPr>
          <a:xfrm>
            <a:off x="8072968" y="2975466"/>
            <a:ext cx="0" cy="218347"/>
          </a:xfrm>
          <a:prstGeom prst="straightConnector1">
            <a:avLst/>
          </a:prstGeom>
          <a:ln w="2222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TextBox 57"/>
          <p:cNvSpPr txBox="1"/>
          <p:nvPr/>
        </p:nvSpPr>
        <p:spPr>
          <a:xfrm>
            <a:off x="5491011" y="6100591"/>
            <a:ext cx="1005873" cy="307777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400" dirty="0" smtClean="0"/>
              <a:t>сохранить</a:t>
            </a:r>
            <a:endParaRPr lang="ru-RU" sz="1400" dirty="0"/>
          </a:p>
        </p:txBody>
      </p:sp>
      <p:sp>
        <p:nvSpPr>
          <p:cNvPr id="59" name="TextBox 58"/>
          <p:cNvSpPr txBox="1"/>
          <p:nvPr/>
        </p:nvSpPr>
        <p:spPr>
          <a:xfrm>
            <a:off x="6894778" y="6089839"/>
            <a:ext cx="1005873" cy="307777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400" dirty="0" smtClean="0"/>
              <a:t>закрыть</a:t>
            </a:r>
            <a:endParaRPr lang="ru-RU" sz="1400" dirty="0"/>
          </a:p>
        </p:txBody>
      </p:sp>
      <p:graphicFrame>
        <p:nvGraphicFramePr>
          <p:cNvPr id="14" name="Таблица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120088"/>
              </p:ext>
            </p:extLst>
          </p:nvPr>
        </p:nvGraphicFramePr>
        <p:xfrm>
          <a:off x="569128" y="4221088"/>
          <a:ext cx="6040060" cy="151216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842632"/>
                <a:gridCol w="4197428"/>
              </a:tblGrid>
              <a:tr h="256674">
                <a:tc gridSpan="2">
                  <a:txBody>
                    <a:bodyPr/>
                    <a:lstStyle/>
                    <a:p>
                      <a:pPr algn="l"/>
                      <a:r>
                        <a:rPr lang="ru-RU" sz="1400" b="1" i="0" dirty="0" smtClean="0"/>
                        <a:t>Добавление сведений</a:t>
                      </a:r>
                      <a:endParaRPr lang="ru-RU" sz="1400" b="1" i="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15280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Диагноз</a:t>
                      </a:r>
                      <a:endParaRPr lang="ru-RU" sz="1400" dirty="0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</a:tr>
              <a:tr h="398512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Код по МКБ-10</a:t>
                      </a:r>
                      <a:endParaRPr lang="ru-RU" sz="1400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</a:tr>
              <a:tr h="393576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Дата</a:t>
                      </a:r>
                      <a:endParaRPr lang="ru-RU" sz="1400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0" name="TextBox 59"/>
          <p:cNvSpPr txBox="1"/>
          <p:nvPr/>
        </p:nvSpPr>
        <p:spPr>
          <a:xfrm>
            <a:off x="2533792" y="4619461"/>
            <a:ext cx="3948508" cy="261610"/>
          </a:xfrm>
          <a:prstGeom prst="rect">
            <a:avLst/>
          </a:prstGeom>
          <a:ln w="1905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endParaRPr lang="ru-RU" sz="1100" dirty="0"/>
          </a:p>
        </p:txBody>
      </p:sp>
      <p:sp>
        <p:nvSpPr>
          <p:cNvPr id="61" name="TextBox 60"/>
          <p:cNvSpPr txBox="1"/>
          <p:nvPr/>
        </p:nvSpPr>
        <p:spPr>
          <a:xfrm>
            <a:off x="2533792" y="5013176"/>
            <a:ext cx="3948508" cy="261610"/>
          </a:xfrm>
          <a:prstGeom prst="rect">
            <a:avLst/>
          </a:prstGeom>
          <a:ln w="1905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endParaRPr lang="ru-RU" sz="1100" dirty="0"/>
          </a:p>
        </p:txBody>
      </p:sp>
      <p:sp>
        <p:nvSpPr>
          <p:cNvPr id="62" name="TextBox 61"/>
          <p:cNvSpPr txBox="1"/>
          <p:nvPr/>
        </p:nvSpPr>
        <p:spPr>
          <a:xfrm>
            <a:off x="2521820" y="5373216"/>
            <a:ext cx="3960480" cy="261610"/>
          </a:xfrm>
          <a:prstGeom prst="rect">
            <a:avLst/>
          </a:prstGeom>
          <a:ln w="1905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endParaRPr lang="ru-RU" sz="1100" dirty="0"/>
          </a:p>
        </p:txBody>
      </p:sp>
      <p:sp>
        <p:nvSpPr>
          <p:cNvPr id="63" name="TextBox 62"/>
          <p:cNvSpPr txBox="1"/>
          <p:nvPr/>
        </p:nvSpPr>
        <p:spPr>
          <a:xfrm>
            <a:off x="6794174" y="3645024"/>
            <a:ext cx="408205" cy="338554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/>
              <a:t>-</a:t>
            </a:r>
            <a:endParaRPr lang="ru-RU" sz="1600" b="1" dirty="0"/>
          </a:p>
        </p:txBody>
      </p:sp>
      <p:cxnSp>
        <p:nvCxnSpPr>
          <p:cNvPr id="4" name="Прямая соединительная линия 3"/>
          <p:cNvCxnSpPr/>
          <p:nvPr/>
        </p:nvCxnSpPr>
        <p:spPr>
          <a:xfrm>
            <a:off x="6894778" y="3129418"/>
            <a:ext cx="98549" cy="216024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Прямая соединительная линия 56"/>
          <p:cNvCxnSpPr/>
          <p:nvPr/>
        </p:nvCxnSpPr>
        <p:spPr>
          <a:xfrm flipH="1">
            <a:off x="6993327" y="3144290"/>
            <a:ext cx="94003" cy="204223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Капля 10"/>
          <p:cNvSpPr/>
          <p:nvPr/>
        </p:nvSpPr>
        <p:spPr>
          <a:xfrm>
            <a:off x="6892319" y="3356009"/>
            <a:ext cx="101008" cy="106406"/>
          </a:xfrm>
          <a:prstGeom prst="teardrop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4" name="Капля 63"/>
          <p:cNvSpPr/>
          <p:nvPr/>
        </p:nvSpPr>
        <p:spPr>
          <a:xfrm>
            <a:off x="6998277" y="3356009"/>
            <a:ext cx="97667" cy="106406"/>
          </a:xfrm>
          <a:prstGeom prst="teardrop">
            <a:avLst/>
          </a:prstGeom>
          <a:noFill/>
          <a:ln>
            <a:solidFill>
              <a:schemeClr val="tx1"/>
            </a:solidFill>
          </a:ln>
          <a:scene3d>
            <a:camera prst="perspectiveFront">
              <a:rot lat="0" lon="1080000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49023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Фигура, имеющая форму буквы L 4"/>
          <p:cNvSpPr/>
          <p:nvPr/>
        </p:nvSpPr>
        <p:spPr>
          <a:xfrm>
            <a:off x="177528" y="214491"/>
            <a:ext cx="8858968" cy="6495849"/>
          </a:xfrm>
          <a:prstGeom prst="corner">
            <a:avLst>
              <a:gd name="adj1" fmla="val 88661"/>
              <a:gd name="adj2" fmla="val 14492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1" name="Прямоугольник с одним скругленным углом 20"/>
          <p:cNvSpPr/>
          <p:nvPr/>
        </p:nvSpPr>
        <p:spPr>
          <a:xfrm>
            <a:off x="1103837" y="400255"/>
            <a:ext cx="720080" cy="549293"/>
          </a:xfrm>
          <a:prstGeom prst="round1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Прямоугольник с одним скругленным углом 28"/>
          <p:cNvSpPr/>
          <p:nvPr/>
        </p:nvSpPr>
        <p:spPr>
          <a:xfrm>
            <a:off x="1813712" y="400255"/>
            <a:ext cx="720080" cy="549293"/>
          </a:xfrm>
          <a:prstGeom prst="round1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Прямоугольник с одним скругленным углом 29"/>
          <p:cNvSpPr/>
          <p:nvPr/>
        </p:nvSpPr>
        <p:spPr>
          <a:xfrm>
            <a:off x="2521820" y="400255"/>
            <a:ext cx="720080" cy="549293"/>
          </a:xfrm>
          <a:prstGeom prst="round1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Прямоугольник с одним скругленным углом 30"/>
          <p:cNvSpPr/>
          <p:nvPr/>
        </p:nvSpPr>
        <p:spPr>
          <a:xfrm>
            <a:off x="3241900" y="400255"/>
            <a:ext cx="720080" cy="549293"/>
          </a:xfrm>
          <a:prstGeom prst="round1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Прямоугольник с одним скругленным углом 31"/>
          <p:cNvSpPr/>
          <p:nvPr/>
        </p:nvSpPr>
        <p:spPr>
          <a:xfrm>
            <a:off x="3962020" y="400255"/>
            <a:ext cx="720080" cy="549293"/>
          </a:xfrm>
          <a:prstGeom prst="round1Rect">
            <a:avLst/>
          </a:prstGeom>
          <a:pattFill prst="pct25">
            <a:fgClr>
              <a:schemeClr val="accent1"/>
            </a:fgClr>
            <a:bgClr>
              <a:schemeClr val="bg1"/>
            </a:bgClr>
          </a:patt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Прямоугольник с одним скругленным углом 32"/>
          <p:cNvSpPr/>
          <p:nvPr/>
        </p:nvSpPr>
        <p:spPr>
          <a:xfrm>
            <a:off x="4682100" y="400256"/>
            <a:ext cx="720080" cy="549292"/>
          </a:xfrm>
          <a:prstGeom prst="round1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Прямоугольник с одним скругленным углом 33"/>
          <p:cNvSpPr/>
          <p:nvPr/>
        </p:nvSpPr>
        <p:spPr>
          <a:xfrm>
            <a:off x="5402180" y="400256"/>
            <a:ext cx="720080" cy="549292"/>
          </a:xfrm>
          <a:prstGeom prst="round1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Прямоугольник с одним скругленным углом 34"/>
          <p:cNvSpPr/>
          <p:nvPr/>
        </p:nvSpPr>
        <p:spPr>
          <a:xfrm>
            <a:off x="6122260" y="407237"/>
            <a:ext cx="720080" cy="542311"/>
          </a:xfrm>
          <a:prstGeom prst="round1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Прямоугольник с одним скругленным углом 35"/>
          <p:cNvSpPr/>
          <p:nvPr/>
        </p:nvSpPr>
        <p:spPr>
          <a:xfrm>
            <a:off x="6842340" y="420240"/>
            <a:ext cx="720080" cy="529309"/>
          </a:xfrm>
          <a:prstGeom prst="round1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Прямоугольник с одним скругленным углом 36"/>
          <p:cNvSpPr/>
          <p:nvPr/>
        </p:nvSpPr>
        <p:spPr>
          <a:xfrm>
            <a:off x="7568271" y="404935"/>
            <a:ext cx="720080" cy="544613"/>
          </a:xfrm>
          <a:prstGeom prst="round1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TextBox 37"/>
          <p:cNvSpPr txBox="1"/>
          <p:nvPr/>
        </p:nvSpPr>
        <p:spPr>
          <a:xfrm>
            <a:off x="189363" y="420315"/>
            <a:ext cx="9361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00" dirty="0" smtClean="0"/>
              <a:t>Сведения</a:t>
            </a:r>
          </a:p>
          <a:p>
            <a:r>
              <a:rPr lang="ru-RU" sz="900" dirty="0" smtClean="0"/>
              <a:t>о подопечном</a:t>
            </a:r>
            <a:endParaRPr lang="ru-RU" sz="900" dirty="0"/>
          </a:p>
        </p:txBody>
      </p:sp>
      <p:sp>
        <p:nvSpPr>
          <p:cNvPr id="39" name="TextBox 38"/>
          <p:cNvSpPr txBox="1"/>
          <p:nvPr/>
        </p:nvSpPr>
        <p:spPr>
          <a:xfrm>
            <a:off x="1806690" y="450991"/>
            <a:ext cx="6882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00" dirty="0"/>
              <a:t>У</a:t>
            </a:r>
            <a:r>
              <a:rPr lang="ru-RU" sz="900" dirty="0" smtClean="0"/>
              <a:t>становлении опеки</a:t>
            </a:r>
            <a:endParaRPr lang="ru-RU" sz="900" dirty="0"/>
          </a:p>
        </p:txBody>
      </p:sp>
      <p:sp>
        <p:nvSpPr>
          <p:cNvPr id="41" name="TextBox 40"/>
          <p:cNvSpPr txBox="1"/>
          <p:nvPr/>
        </p:nvSpPr>
        <p:spPr>
          <a:xfrm>
            <a:off x="1138322" y="491034"/>
            <a:ext cx="72008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00" dirty="0" smtClean="0"/>
              <a:t>Родители</a:t>
            </a:r>
            <a:endParaRPr lang="ru-RU" sz="900" dirty="0"/>
          </a:p>
        </p:txBody>
      </p:sp>
      <p:sp>
        <p:nvSpPr>
          <p:cNvPr id="42" name="TextBox 41"/>
          <p:cNvSpPr txBox="1"/>
          <p:nvPr/>
        </p:nvSpPr>
        <p:spPr>
          <a:xfrm>
            <a:off x="2524847" y="506641"/>
            <a:ext cx="72008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00" dirty="0" smtClean="0"/>
              <a:t>Опекуны</a:t>
            </a:r>
            <a:endParaRPr lang="ru-RU" sz="900" dirty="0"/>
          </a:p>
        </p:txBody>
      </p:sp>
      <p:sp>
        <p:nvSpPr>
          <p:cNvPr id="43" name="TextBox 42"/>
          <p:cNvSpPr txBox="1"/>
          <p:nvPr/>
        </p:nvSpPr>
        <p:spPr>
          <a:xfrm>
            <a:off x="3244927" y="506627"/>
            <a:ext cx="72008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00" dirty="0" smtClean="0"/>
              <a:t>Здоровье</a:t>
            </a:r>
            <a:endParaRPr lang="ru-RU" sz="900" dirty="0"/>
          </a:p>
        </p:txBody>
      </p:sp>
      <p:sp>
        <p:nvSpPr>
          <p:cNvPr id="44" name="TextBox 43"/>
          <p:cNvSpPr txBox="1"/>
          <p:nvPr/>
        </p:nvSpPr>
        <p:spPr>
          <a:xfrm>
            <a:off x="3938000" y="520241"/>
            <a:ext cx="7441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00" dirty="0" smtClean="0"/>
              <a:t>Имущество</a:t>
            </a:r>
            <a:endParaRPr lang="ru-RU" sz="900" dirty="0"/>
          </a:p>
        </p:txBody>
      </p:sp>
      <p:sp>
        <p:nvSpPr>
          <p:cNvPr id="45" name="TextBox 44"/>
          <p:cNvSpPr txBox="1"/>
          <p:nvPr/>
        </p:nvSpPr>
        <p:spPr>
          <a:xfrm>
            <a:off x="4599252" y="520241"/>
            <a:ext cx="86608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00" dirty="0" smtClean="0"/>
              <a:t>Образование</a:t>
            </a:r>
            <a:endParaRPr lang="ru-RU" sz="900" dirty="0"/>
          </a:p>
        </p:txBody>
      </p:sp>
      <p:sp>
        <p:nvSpPr>
          <p:cNvPr id="46" name="TextBox 45"/>
          <p:cNvSpPr txBox="1"/>
          <p:nvPr/>
        </p:nvSpPr>
        <p:spPr>
          <a:xfrm>
            <a:off x="5394865" y="494182"/>
            <a:ext cx="7200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00" dirty="0" smtClean="0"/>
              <a:t>Родствен</a:t>
            </a:r>
          </a:p>
          <a:p>
            <a:pPr algn="ctr"/>
            <a:r>
              <a:rPr lang="ru-RU" sz="900" dirty="0" err="1" smtClean="0"/>
              <a:t>ники</a:t>
            </a:r>
            <a:endParaRPr lang="ru-RU" sz="900" dirty="0"/>
          </a:p>
        </p:txBody>
      </p:sp>
      <p:sp>
        <p:nvSpPr>
          <p:cNvPr id="47" name="TextBox 46"/>
          <p:cNvSpPr txBox="1"/>
          <p:nvPr/>
        </p:nvSpPr>
        <p:spPr>
          <a:xfrm>
            <a:off x="6122260" y="520241"/>
            <a:ext cx="72008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00" dirty="0" smtClean="0"/>
              <a:t>Доходы</a:t>
            </a:r>
            <a:endParaRPr lang="ru-RU" sz="900" dirty="0"/>
          </a:p>
        </p:txBody>
      </p:sp>
      <p:sp>
        <p:nvSpPr>
          <p:cNvPr id="48" name="TextBox 47"/>
          <p:cNvSpPr txBox="1"/>
          <p:nvPr/>
        </p:nvSpPr>
        <p:spPr>
          <a:xfrm>
            <a:off x="6842340" y="441717"/>
            <a:ext cx="720080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00" dirty="0" smtClean="0"/>
              <a:t>Жилищная обеспеченность</a:t>
            </a:r>
            <a:endParaRPr lang="ru-RU" sz="900" dirty="0"/>
          </a:p>
        </p:txBody>
      </p:sp>
      <p:sp>
        <p:nvSpPr>
          <p:cNvPr id="50" name="TextBox 49"/>
          <p:cNvSpPr txBox="1"/>
          <p:nvPr/>
        </p:nvSpPr>
        <p:spPr>
          <a:xfrm>
            <a:off x="7560331" y="503622"/>
            <a:ext cx="7200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00" dirty="0" smtClean="0"/>
              <a:t>Снятие</a:t>
            </a:r>
          </a:p>
          <a:p>
            <a:pPr algn="ctr"/>
            <a:r>
              <a:rPr lang="ru-RU" sz="900" dirty="0" smtClean="0"/>
              <a:t>с учета</a:t>
            </a:r>
            <a:endParaRPr lang="ru-RU" sz="900" dirty="0"/>
          </a:p>
        </p:txBody>
      </p:sp>
      <p:sp>
        <p:nvSpPr>
          <p:cNvPr id="51" name="Прямоугольник с одним скругленным углом 50"/>
          <p:cNvSpPr/>
          <p:nvPr/>
        </p:nvSpPr>
        <p:spPr>
          <a:xfrm>
            <a:off x="8280411" y="400257"/>
            <a:ext cx="720080" cy="549292"/>
          </a:xfrm>
          <a:prstGeom prst="round1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2" name="TextBox 51"/>
          <p:cNvSpPr txBox="1"/>
          <p:nvPr/>
        </p:nvSpPr>
        <p:spPr>
          <a:xfrm>
            <a:off x="8288351" y="361728"/>
            <a:ext cx="7200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00" dirty="0" smtClean="0"/>
              <a:t>Дополнительная информация</a:t>
            </a:r>
            <a:endParaRPr lang="ru-RU" sz="900" dirty="0"/>
          </a:p>
        </p:txBody>
      </p:sp>
      <p:cxnSp>
        <p:nvCxnSpPr>
          <p:cNvPr id="26" name="Прямая соединительная линия 25"/>
          <p:cNvCxnSpPr/>
          <p:nvPr/>
        </p:nvCxnSpPr>
        <p:spPr>
          <a:xfrm>
            <a:off x="189363" y="1196752"/>
            <a:ext cx="1862357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единительная линия 26"/>
          <p:cNvCxnSpPr/>
          <p:nvPr/>
        </p:nvCxnSpPr>
        <p:spPr>
          <a:xfrm>
            <a:off x="2051720" y="1196752"/>
            <a:ext cx="0" cy="72008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6412" y="1350095"/>
            <a:ext cx="1003420" cy="566737"/>
          </a:xfrm>
          <a:prstGeom prst="rect">
            <a:avLst/>
          </a:prstGeom>
          <a:noFill/>
          <a:ln>
            <a:noFill/>
          </a:ln>
          <a:effectLst/>
        </p:spPr>
      </p:pic>
      <p:cxnSp>
        <p:nvCxnSpPr>
          <p:cNvPr id="40" name="Прямая соединительная линия 39"/>
          <p:cNvCxnSpPr/>
          <p:nvPr/>
        </p:nvCxnSpPr>
        <p:spPr>
          <a:xfrm flipV="1">
            <a:off x="6984010" y="1903264"/>
            <a:ext cx="2052486" cy="13568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34908" y="1350095"/>
            <a:ext cx="1003420" cy="566737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5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29204" y="1360355"/>
            <a:ext cx="1003420" cy="566737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5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94331" y="1360355"/>
            <a:ext cx="1003420" cy="566737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57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80590" y="1364623"/>
            <a:ext cx="1003420" cy="566737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58" name="TextBox 57"/>
          <p:cNvSpPr txBox="1"/>
          <p:nvPr/>
        </p:nvSpPr>
        <p:spPr>
          <a:xfrm>
            <a:off x="540305" y="1518047"/>
            <a:ext cx="1127063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00" dirty="0" smtClean="0"/>
              <a:t>Недвижимость</a:t>
            </a:r>
            <a:endParaRPr lang="ru-RU" sz="900" dirty="0"/>
          </a:p>
        </p:txBody>
      </p:sp>
      <p:sp>
        <p:nvSpPr>
          <p:cNvPr id="59" name="TextBox 58"/>
          <p:cNvSpPr txBox="1"/>
          <p:nvPr/>
        </p:nvSpPr>
        <p:spPr>
          <a:xfrm>
            <a:off x="2114487" y="1463325"/>
            <a:ext cx="8872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00" dirty="0" smtClean="0"/>
              <a:t>Денежные средства</a:t>
            </a:r>
            <a:endParaRPr lang="ru-RU" sz="900" dirty="0"/>
          </a:p>
        </p:txBody>
      </p:sp>
      <p:sp>
        <p:nvSpPr>
          <p:cNvPr id="61" name="TextBox 60"/>
          <p:cNvSpPr txBox="1"/>
          <p:nvPr/>
        </p:nvSpPr>
        <p:spPr>
          <a:xfrm>
            <a:off x="3102358" y="1448797"/>
            <a:ext cx="8872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00" dirty="0" smtClean="0"/>
              <a:t>Транспортные средства</a:t>
            </a:r>
            <a:endParaRPr lang="ru-RU" sz="900" dirty="0"/>
          </a:p>
        </p:txBody>
      </p:sp>
      <p:sp>
        <p:nvSpPr>
          <p:cNvPr id="62" name="TextBox 61"/>
          <p:cNvSpPr txBox="1"/>
          <p:nvPr/>
        </p:nvSpPr>
        <p:spPr>
          <a:xfrm>
            <a:off x="3989627" y="1320557"/>
            <a:ext cx="106809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00" dirty="0" smtClean="0"/>
              <a:t>Акции и иное участие в коммерческих организациях</a:t>
            </a:r>
            <a:endParaRPr lang="ru-RU" sz="900" dirty="0"/>
          </a:p>
        </p:txBody>
      </p:sp>
      <p:sp>
        <p:nvSpPr>
          <p:cNvPr id="63" name="TextBox 62"/>
          <p:cNvSpPr txBox="1"/>
          <p:nvPr/>
        </p:nvSpPr>
        <p:spPr>
          <a:xfrm>
            <a:off x="5057724" y="1459057"/>
            <a:ext cx="8872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00" dirty="0" smtClean="0"/>
              <a:t>Иные ценные бумаги</a:t>
            </a:r>
            <a:endParaRPr lang="ru-RU" sz="900" dirty="0"/>
          </a:p>
        </p:txBody>
      </p:sp>
      <p:sp>
        <p:nvSpPr>
          <p:cNvPr id="64" name="TextBox 63"/>
          <p:cNvSpPr txBox="1"/>
          <p:nvPr/>
        </p:nvSpPr>
        <p:spPr>
          <a:xfrm>
            <a:off x="6038665" y="1463325"/>
            <a:ext cx="9453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00" dirty="0" smtClean="0"/>
              <a:t>Распоряжение имуществом</a:t>
            </a:r>
            <a:endParaRPr lang="ru-RU" sz="900" dirty="0"/>
          </a:p>
        </p:txBody>
      </p:sp>
      <p:graphicFrame>
        <p:nvGraphicFramePr>
          <p:cNvPr id="65" name="Таблица 6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77655865"/>
              </p:ext>
            </p:extLst>
          </p:nvPr>
        </p:nvGraphicFramePr>
        <p:xfrm>
          <a:off x="540305" y="2204865"/>
          <a:ext cx="6408711" cy="1368151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80119"/>
                <a:gridCol w="1368152"/>
                <a:gridCol w="864096"/>
                <a:gridCol w="935352"/>
                <a:gridCol w="2160992"/>
              </a:tblGrid>
              <a:tr h="576063">
                <a:tc>
                  <a:txBody>
                    <a:bodyPr/>
                    <a:lstStyle/>
                    <a:p>
                      <a:pPr algn="ctr"/>
                      <a:r>
                        <a:rPr lang="ru-RU" sz="1400" b="1" i="0" dirty="0" smtClean="0"/>
                        <a:t>Вид</a:t>
                      </a:r>
                      <a:r>
                        <a:rPr lang="ru-RU" sz="1400" b="1" i="0" baseline="0" dirty="0" smtClean="0"/>
                        <a:t> имущества</a:t>
                      </a:r>
                      <a:endParaRPr lang="ru-RU" sz="1400" b="1" i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i="0" dirty="0" smtClean="0"/>
                        <a:t>Основание приобретения</a:t>
                      </a:r>
                      <a:endParaRPr lang="ru-RU" sz="1400" b="1" i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i="0" dirty="0" smtClean="0"/>
                        <a:t>Адрес</a:t>
                      </a:r>
                      <a:endParaRPr lang="ru-RU" sz="1400" b="1" i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i="0" dirty="0" smtClean="0"/>
                        <a:t>Площадь</a:t>
                      </a:r>
                      <a:endParaRPr lang="ru-RU" sz="1400" b="1" i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i="0" dirty="0" smtClean="0"/>
                        <a:t>Сведения</a:t>
                      </a:r>
                      <a:r>
                        <a:rPr lang="ru-RU" sz="1400" b="1" i="0" baseline="0" dirty="0" smtClean="0"/>
                        <a:t> </a:t>
                      </a:r>
                      <a:r>
                        <a:rPr lang="ru-RU" sz="1400" b="1" i="0" dirty="0" smtClean="0"/>
                        <a:t>о регистрации права</a:t>
                      </a:r>
                      <a:endParaRPr lang="ru-RU" sz="1400" b="1" i="0" dirty="0"/>
                    </a:p>
                  </a:txBody>
                  <a:tcPr/>
                </a:tc>
              </a:tr>
              <a:tr h="792088"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6" name="TextBox 65"/>
          <p:cNvSpPr txBox="1"/>
          <p:nvPr/>
        </p:nvSpPr>
        <p:spPr>
          <a:xfrm>
            <a:off x="7047551" y="2204864"/>
            <a:ext cx="408205" cy="338554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/>
              <a:t>+</a:t>
            </a:r>
            <a:endParaRPr lang="ru-RU" sz="1600" b="1" dirty="0"/>
          </a:p>
        </p:txBody>
      </p:sp>
      <p:sp>
        <p:nvSpPr>
          <p:cNvPr id="67" name="TextBox 66"/>
          <p:cNvSpPr txBox="1"/>
          <p:nvPr/>
        </p:nvSpPr>
        <p:spPr>
          <a:xfrm>
            <a:off x="7047551" y="2703981"/>
            <a:ext cx="408205" cy="380657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endParaRPr lang="ru-RU" sz="3200" b="1" dirty="0"/>
          </a:p>
        </p:txBody>
      </p:sp>
      <p:sp>
        <p:nvSpPr>
          <p:cNvPr id="68" name="TextBox 67"/>
          <p:cNvSpPr txBox="1"/>
          <p:nvPr/>
        </p:nvSpPr>
        <p:spPr>
          <a:xfrm>
            <a:off x="7047550" y="3198542"/>
            <a:ext cx="408205" cy="338554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/>
              <a:t>-</a:t>
            </a:r>
            <a:endParaRPr lang="ru-RU" sz="1600" b="1" dirty="0"/>
          </a:p>
        </p:txBody>
      </p:sp>
      <p:cxnSp>
        <p:nvCxnSpPr>
          <p:cNvPr id="69" name="Прямая соединительная линия 68"/>
          <p:cNvCxnSpPr/>
          <p:nvPr/>
        </p:nvCxnSpPr>
        <p:spPr>
          <a:xfrm>
            <a:off x="7136522" y="2725997"/>
            <a:ext cx="98549" cy="216024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Прямая соединительная линия 69"/>
          <p:cNvCxnSpPr/>
          <p:nvPr/>
        </p:nvCxnSpPr>
        <p:spPr>
          <a:xfrm flipH="1">
            <a:off x="7241100" y="2737798"/>
            <a:ext cx="94003" cy="204223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Капля 70"/>
          <p:cNvSpPr/>
          <p:nvPr/>
        </p:nvSpPr>
        <p:spPr>
          <a:xfrm>
            <a:off x="7251653" y="2931563"/>
            <a:ext cx="97667" cy="106406"/>
          </a:xfrm>
          <a:prstGeom prst="teardrop">
            <a:avLst/>
          </a:prstGeom>
          <a:noFill/>
          <a:ln>
            <a:solidFill>
              <a:schemeClr val="tx1"/>
            </a:solidFill>
          </a:ln>
          <a:scene3d>
            <a:camera prst="perspectiveFront">
              <a:rot lat="0" lon="1080000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2" name="Капля 71"/>
          <p:cNvSpPr/>
          <p:nvPr/>
        </p:nvSpPr>
        <p:spPr>
          <a:xfrm>
            <a:off x="7151876" y="2929348"/>
            <a:ext cx="101008" cy="106406"/>
          </a:xfrm>
          <a:prstGeom prst="teardrop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3" name="TextBox 72"/>
          <p:cNvSpPr txBox="1"/>
          <p:nvPr/>
        </p:nvSpPr>
        <p:spPr>
          <a:xfrm>
            <a:off x="7704347" y="2223197"/>
            <a:ext cx="1152128" cy="1077218"/>
          </a:xfrm>
          <a:prstGeom prst="rect">
            <a:avLst/>
          </a:prstGeom>
          <a:noFill/>
          <a:ln w="1587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600" dirty="0" smtClean="0"/>
              <a:t>Жмем «+»  </a:t>
            </a:r>
          </a:p>
          <a:p>
            <a:endParaRPr lang="ru-RU" sz="1600" dirty="0"/>
          </a:p>
          <a:p>
            <a:pPr algn="ctr"/>
            <a:r>
              <a:rPr lang="ru-RU" sz="1600" dirty="0" smtClean="0"/>
              <a:t>новая табличка</a:t>
            </a:r>
            <a:endParaRPr lang="ru-RU" sz="1600" dirty="0"/>
          </a:p>
        </p:txBody>
      </p:sp>
      <p:cxnSp>
        <p:nvCxnSpPr>
          <p:cNvPr id="74" name="Прямая со стрелкой 73"/>
          <p:cNvCxnSpPr/>
          <p:nvPr/>
        </p:nvCxnSpPr>
        <p:spPr>
          <a:xfrm>
            <a:off x="8302217" y="2543459"/>
            <a:ext cx="0" cy="218347"/>
          </a:xfrm>
          <a:prstGeom prst="straightConnector1">
            <a:avLst/>
          </a:prstGeom>
          <a:ln w="2222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75" name="Таблица 7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84145336"/>
              </p:ext>
            </p:extLst>
          </p:nvPr>
        </p:nvGraphicFramePr>
        <p:xfrm>
          <a:off x="540305" y="3789041"/>
          <a:ext cx="6354473" cy="21602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565993"/>
                <a:gridCol w="3788480"/>
              </a:tblGrid>
              <a:tr h="386229">
                <a:tc gridSpan="2">
                  <a:txBody>
                    <a:bodyPr/>
                    <a:lstStyle/>
                    <a:p>
                      <a:pPr algn="l"/>
                      <a:r>
                        <a:rPr lang="ru-RU" sz="1400" b="1" i="0" dirty="0" smtClean="0"/>
                        <a:t>Добавление сведений</a:t>
                      </a:r>
                      <a:endParaRPr lang="ru-RU" sz="1400" b="1" i="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35695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Вид имущества</a:t>
                      </a:r>
                      <a:endParaRPr lang="ru-RU" sz="1400" dirty="0"/>
                    </a:p>
                  </a:txBody>
                  <a:tcPr/>
                </a:tc>
                <a:tc rowSpan="5"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</a:tr>
              <a:tr h="335695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Основание</a:t>
                      </a:r>
                      <a:r>
                        <a:rPr lang="ru-RU" sz="1400" baseline="0" dirty="0" smtClean="0"/>
                        <a:t> приобретения</a:t>
                      </a:r>
                      <a:endParaRPr lang="ru-RU" sz="1400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</a:tr>
              <a:tr h="335695">
                <a:tc>
                  <a:txBody>
                    <a:bodyPr/>
                    <a:lstStyle/>
                    <a:p>
                      <a:r>
                        <a:rPr lang="ru-RU" sz="1400" b="0" i="0" dirty="0" smtClean="0"/>
                        <a:t>Адрес</a:t>
                      </a:r>
                      <a:endParaRPr lang="ru-RU" sz="1400" b="0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</a:tr>
              <a:tr h="335695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Площадь</a:t>
                      </a:r>
                      <a:endParaRPr lang="ru-RU" sz="1400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31231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Сведения о регистрации</a:t>
                      </a:r>
                      <a:r>
                        <a:rPr lang="ru-RU" sz="1400" baseline="0" dirty="0" smtClean="0"/>
                        <a:t> права</a:t>
                      </a:r>
                      <a:endParaRPr lang="ru-RU" sz="1400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76" name="TextBox 75"/>
          <p:cNvSpPr txBox="1"/>
          <p:nvPr/>
        </p:nvSpPr>
        <p:spPr>
          <a:xfrm>
            <a:off x="5491011" y="6100591"/>
            <a:ext cx="1005873" cy="307777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400" dirty="0" smtClean="0"/>
              <a:t>сохранить</a:t>
            </a:r>
            <a:endParaRPr lang="ru-RU" sz="1400" dirty="0"/>
          </a:p>
        </p:txBody>
      </p:sp>
      <p:sp>
        <p:nvSpPr>
          <p:cNvPr id="77" name="TextBox 76"/>
          <p:cNvSpPr txBox="1"/>
          <p:nvPr/>
        </p:nvSpPr>
        <p:spPr>
          <a:xfrm>
            <a:off x="6896208" y="6100591"/>
            <a:ext cx="1005873" cy="307777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400" dirty="0" smtClean="0"/>
              <a:t>закрыть</a:t>
            </a:r>
            <a:endParaRPr lang="ru-RU" sz="1400" dirty="0"/>
          </a:p>
        </p:txBody>
      </p:sp>
      <p:sp>
        <p:nvSpPr>
          <p:cNvPr id="78" name="TextBox 77"/>
          <p:cNvSpPr txBox="1"/>
          <p:nvPr/>
        </p:nvSpPr>
        <p:spPr>
          <a:xfrm>
            <a:off x="3241418" y="4221088"/>
            <a:ext cx="3528872" cy="246221"/>
          </a:xfrm>
          <a:prstGeom prst="rect">
            <a:avLst/>
          </a:prstGeom>
          <a:ln w="1905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endParaRPr lang="ru-RU" sz="1000" dirty="0"/>
          </a:p>
        </p:txBody>
      </p:sp>
      <p:sp>
        <p:nvSpPr>
          <p:cNvPr id="79" name="TextBox 78"/>
          <p:cNvSpPr txBox="1"/>
          <p:nvPr/>
        </p:nvSpPr>
        <p:spPr>
          <a:xfrm>
            <a:off x="3244927" y="4547358"/>
            <a:ext cx="3528872" cy="246221"/>
          </a:xfrm>
          <a:prstGeom prst="rect">
            <a:avLst/>
          </a:prstGeom>
          <a:ln w="1905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endParaRPr lang="ru-RU" sz="1000" dirty="0"/>
          </a:p>
        </p:txBody>
      </p:sp>
      <p:sp>
        <p:nvSpPr>
          <p:cNvPr id="80" name="TextBox 79"/>
          <p:cNvSpPr txBox="1"/>
          <p:nvPr/>
        </p:nvSpPr>
        <p:spPr>
          <a:xfrm>
            <a:off x="3229895" y="4876617"/>
            <a:ext cx="3528872" cy="246221"/>
          </a:xfrm>
          <a:prstGeom prst="rect">
            <a:avLst/>
          </a:prstGeom>
          <a:ln w="1905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endParaRPr lang="ru-RU" sz="1000" dirty="0"/>
          </a:p>
        </p:txBody>
      </p:sp>
      <p:sp>
        <p:nvSpPr>
          <p:cNvPr id="81" name="TextBox 80"/>
          <p:cNvSpPr txBox="1"/>
          <p:nvPr/>
        </p:nvSpPr>
        <p:spPr>
          <a:xfrm>
            <a:off x="3229895" y="5239031"/>
            <a:ext cx="3528872" cy="246221"/>
          </a:xfrm>
          <a:prstGeom prst="rect">
            <a:avLst/>
          </a:prstGeom>
          <a:ln w="1905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endParaRPr lang="ru-RU" sz="1000" dirty="0"/>
          </a:p>
        </p:txBody>
      </p:sp>
      <p:sp>
        <p:nvSpPr>
          <p:cNvPr id="82" name="TextBox 81"/>
          <p:cNvSpPr txBox="1"/>
          <p:nvPr/>
        </p:nvSpPr>
        <p:spPr>
          <a:xfrm>
            <a:off x="3241900" y="5568334"/>
            <a:ext cx="3528872" cy="246221"/>
          </a:xfrm>
          <a:prstGeom prst="rect">
            <a:avLst/>
          </a:prstGeom>
          <a:ln w="1905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endParaRPr lang="ru-RU" sz="1000" dirty="0"/>
          </a:p>
        </p:txBody>
      </p:sp>
    </p:spTree>
    <p:extLst>
      <p:ext uri="{BB962C8B-B14F-4D97-AF65-F5344CB8AC3E}">
        <p14:creationId xmlns:p14="http://schemas.microsoft.com/office/powerpoint/2010/main" val="122470621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Фигура, имеющая форму буквы L 4"/>
          <p:cNvSpPr/>
          <p:nvPr/>
        </p:nvSpPr>
        <p:spPr>
          <a:xfrm>
            <a:off x="177528" y="214491"/>
            <a:ext cx="8858968" cy="6495849"/>
          </a:xfrm>
          <a:prstGeom prst="corner">
            <a:avLst>
              <a:gd name="adj1" fmla="val 88661"/>
              <a:gd name="adj2" fmla="val 14492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1" name="Прямоугольник с одним скругленным углом 20"/>
          <p:cNvSpPr/>
          <p:nvPr/>
        </p:nvSpPr>
        <p:spPr>
          <a:xfrm>
            <a:off x="1103837" y="400255"/>
            <a:ext cx="720080" cy="549293"/>
          </a:xfrm>
          <a:prstGeom prst="round1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Прямоугольник с одним скругленным углом 28"/>
          <p:cNvSpPr/>
          <p:nvPr/>
        </p:nvSpPr>
        <p:spPr>
          <a:xfrm>
            <a:off x="1813712" y="400255"/>
            <a:ext cx="720080" cy="549293"/>
          </a:xfrm>
          <a:prstGeom prst="round1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Прямоугольник с одним скругленным углом 29"/>
          <p:cNvSpPr/>
          <p:nvPr/>
        </p:nvSpPr>
        <p:spPr>
          <a:xfrm>
            <a:off x="2521820" y="400255"/>
            <a:ext cx="720080" cy="549293"/>
          </a:xfrm>
          <a:prstGeom prst="round1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Прямоугольник с одним скругленным углом 30"/>
          <p:cNvSpPr/>
          <p:nvPr/>
        </p:nvSpPr>
        <p:spPr>
          <a:xfrm>
            <a:off x="3241900" y="400255"/>
            <a:ext cx="720080" cy="549293"/>
          </a:xfrm>
          <a:prstGeom prst="round1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Прямоугольник с одним скругленным углом 31"/>
          <p:cNvSpPr/>
          <p:nvPr/>
        </p:nvSpPr>
        <p:spPr>
          <a:xfrm>
            <a:off x="3962020" y="400255"/>
            <a:ext cx="720080" cy="549293"/>
          </a:xfrm>
          <a:prstGeom prst="round1Rect">
            <a:avLst/>
          </a:prstGeom>
          <a:pattFill prst="pct25">
            <a:fgClr>
              <a:schemeClr val="accent1"/>
            </a:fgClr>
            <a:bgClr>
              <a:schemeClr val="bg1"/>
            </a:bgClr>
          </a:patt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Прямоугольник с одним скругленным углом 32"/>
          <p:cNvSpPr/>
          <p:nvPr/>
        </p:nvSpPr>
        <p:spPr>
          <a:xfrm>
            <a:off x="4682100" y="400256"/>
            <a:ext cx="720080" cy="549292"/>
          </a:xfrm>
          <a:prstGeom prst="round1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Прямоугольник с одним скругленным углом 33"/>
          <p:cNvSpPr/>
          <p:nvPr/>
        </p:nvSpPr>
        <p:spPr>
          <a:xfrm>
            <a:off x="5402180" y="400256"/>
            <a:ext cx="720080" cy="549292"/>
          </a:xfrm>
          <a:prstGeom prst="round1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Прямоугольник с одним скругленным углом 34"/>
          <p:cNvSpPr/>
          <p:nvPr/>
        </p:nvSpPr>
        <p:spPr>
          <a:xfrm>
            <a:off x="6122260" y="407237"/>
            <a:ext cx="720080" cy="542311"/>
          </a:xfrm>
          <a:prstGeom prst="round1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Прямоугольник с одним скругленным углом 35"/>
          <p:cNvSpPr/>
          <p:nvPr/>
        </p:nvSpPr>
        <p:spPr>
          <a:xfrm>
            <a:off x="6842340" y="420240"/>
            <a:ext cx="720080" cy="529309"/>
          </a:xfrm>
          <a:prstGeom prst="round1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Прямоугольник с одним скругленным углом 36"/>
          <p:cNvSpPr/>
          <p:nvPr/>
        </p:nvSpPr>
        <p:spPr>
          <a:xfrm>
            <a:off x="7568271" y="404935"/>
            <a:ext cx="720080" cy="544613"/>
          </a:xfrm>
          <a:prstGeom prst="round1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TextBox 37"/>
          <p:cNvSpPr txBox="1"/>
          <p:nvPr/>
        </p:nvSpPr>
        <p:spPr>
          <a:xfrm>
            <a:off x="189363" y="420315"/>
            <a:ext cx="9361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00" dirty="0" smtClean="0"/>
              <a:t>Сведения</a:t>
            </a:r>
          </a:p>
          <a:p>
            <a:r>
              <a:rPr lang="ru-RU" sz="900" dirty="0" smtClean="0"/>
              <a:t>о подопечном</a:t>
            </a:r>
            <a:endParaRPr lang="ru-RU" sz="900" dirty="0"/>
          </a:p>
        </p:txBody>
      </p:sp>
      <p:sp>
        <p:nvSpPr>
          <p:cNvPr id="39" name="TextBox 38"/>
          <p:cNvSpPr txBox="1"/>
          <p:nvPr/>
        </p:nvSpPr>
        <p:spPr>
          <a:xfrm>
            <a:off x="1806690" y="450991"/>
            <a:ext cx="6882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00" dirty="0"/>
              <a:t>У</a:t>
            </a:r>
            <a:r>
              <a:rPr lang="ru-RU" sz="900" dirty="0" smtClean="0"/>
              <a:t>становлении опеки</a:t>
            </a:r>
            <a:endParaRPr lang="ru-RU" sz="900" dirty="0"/>
          </a:p>
        </p:txBody>
      </p:sp>
      <p:sp>
        <p:nvSpPr>
          <p:cNvPr id="41" name="TextBox 40"/>
          <p:cNvSpPr txBox="1"/>
          <p:nvPr/>
        </p:nvSpPr>
        <p:spPr>
          <a:xfrm>
            <a:off x="1138322" y="491034"/>
            <a:ext cx="72008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00" dirty="0" smtClean="0"/>
              <a:t>Родители</a:t>
            </a:r>
            <a:endParaRPr lang="ru-RU" sz="900" dirty="0"/>
          </a:p>
        </p:txBody>
      </p:sp>
      <p:sp>
        <p:nvSpPr>
          <p:cNvPr id="42" name="TextBox 41"/>
          <p:cNvSpPr txBox="1"/>
          <p:nvPr/>
        </p:nvSpPr>
        <p:spPr>
          <a:xfrm>
            <a:off x="2524847" y="506641"/>
            <a:ext cx="72008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00" dirty="0" smtClean="0"/>
              <a:t>Опекуны</a:t>
            </a:r>
            <a:endParaRPr lang="ru-RU" sz="900" dirty="0"/>
          </a:p>
        </p:txBody>
      </p:sp>
      <p:sp>
        <p:nvSpPr>
          <p:cNvPr id="43" name="TextBox 42"/>
          <p:cNvSpPr txBox="1"/>
          <p:nvPr/>
        </p:nvSpPr>
        <p:spPr>
          <a:xfrm>
            <a:off x="3244927" y="506627"/>
            <a:ext cx="72008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00" dirty="0" smtClean="0"/>
              <a:t>Здоровье</a:t>
            </a:r>
            <a:endParaRPr lang="ru-RU" sz="900" dirty="0"/>
          </a:p>
        </p:txBody>
      </p:sp>
      <p:sp>
        <p:nvSpPr>
          <p:cNvPr id="44" name="TextBox 43"/>
          <p:cNvSpPr txBox="1"/>
          <p:nvPr/>
        </p:nvSpPr>
        <p:spPr>
          <a:xfrm>
            <a:off x="3938000" y="520241"/>
            <a:ext cx="7441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00" dirty="0" smtClean="0"/>
              <a:t>Имущество</a:t>
            </a:r>
            <a:endParaRPr lang="ru-RU" sz="900" dirty="0"/>
          </a:p>
        </p:txBody>
      </p:sp>
      <p:sp>
        <p:nvSpPr>
          <p:cNvPr id="45" name="TextBox 44"/>
          <p:cNvSpPr txBox="1"/>
          <p:nvPr/>
        </p:nvSpPr>
        <p:spPr>
          <a:xfrm>
            <a:off x="4599252" y="520241"/>
            <a:ext cx="86608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00" dirty="0" smtClean="0"/>
              <a:t>Образование</a:t>
            </a:r>
            <a:endParaRPr lang="ru-RU" sz="900" dirty="0"/>
          </a:p>
        </p:txBody>
      </p:sp>
      <p:sp>
        <p:nvSpPr>
          <p:cNvPr id="46" name="TextBox 45"/>
          <p:cNvSpPr txBox="1"/>
          <p:nvPr/>
        </p:nvSpPr>
        <p:spPr>
          <a:xfrm>
            <a:off x="5394865" y="494182"/>
            <a:ext cx="7200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00" dirty="0" smtClean="0"/>
              <a:t>Родствен</a:t>
            </a:r>
          </a:p>
          <a:p>
            <a:pPr algn="ctr"/>
            <a:r>
              <a:rPr lang="ru-RU" sz="900" dirty="0" err="1" smtClean="0"/>
              <a:t>ники</a:t>
            </a:r>
            <a:endParaRPr lang="ru-RU" sz="900" dirty="0"/>
          </a:p>
        </p:txBody>
      </p:sp>
      <p:sp>
        <p:nvSpPr>
          <p:cNvPr id="47" name="TextBox 46"/>
          <p:cNvSpPr txBox="1"/>
          <p:nvPr/>
        </p:nvSpPr>
        <p:spPr>
          <a:xfrm>
            <a:off x="6122260" y="520241"/>
            <a:ext cx="72008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00" dirty="0" smtClean="0"/>
              <a:t>Доходы</a:t>
            </a:r>
            <a:endParaRPr lang="ru-RU" sz="900" dirty="0"/>
          </a:p>
        </p:txBody>
      </p:sp>
      <p:sp>
        <p:nvSpPr>
          <p:cNvPr id="48" name="TextBox 47"/>
          <p:cNvSpPr txBox="1"/>
          <p:nvPr/>
        </p:nvSpPr>
        <p:spPr>
          <a:xfrm>
            <a:off x="6842340" y="441717"/>
            <a:ext cx="720080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00" dirty="0" smtClean="0"/>
              <a:t>Жилищная обеспеченность</a:t>
            </a:r>
            <a:endParaRPr lang="ru-RU" sz="900" dirty="0"/>
          </a:p>
        </p:txBody>
      </p:sp>
      <p:sp>
        <p:nvSpPr>
          <p:cNvPr id="50" name="TextBox 49"/>
          <p:cNvSpPr txBox="1"/>
          <p:nvPr/>
        </p:nvSpPr>
        <p:spPr>
          <a:xfrm>
            <a:off x="7560331" y="503622"/>
            <a:ext cx="7200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00" dirty="0" smtClean="0"/>
              <a:t>Снятие</a:t>
            </a:r>
          </a:p>
          <a:p>
            <a:pPr algn="ctr"/>
            <a:r>
              <a:rPr lang="ru-RU" sz="900" dirty="0" smtClean="0"/>
              <a:t>с учета</a:t>
            </a:r>
            <a:endParaRPr lang="ru-RU" sz="900" dirty="0"/>
          </a:p>
        </p:txBody>
      </p:sp>
      <p:sp>
        <p:nvSpPr>
          <p:cNvPr id="51" name="Прямоугольник с одним скругленным углом 50"/>
          <p:cNvSpPr/>
          <p:nvPr/>
        </p:nvSpPr>
        <p:spPr>
          <a:xfrm>
            <a:off x="8280411" y="400257"/>
            <a:ext cx="720080" cy="549292"/>
          </a:xfrm>
          <a:prstGeom prst="round1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2" name="TextBox 51"/>
          <p:cNvSpPr txBox="1"/>
          <p:nvPr/>
        </p:nvSpPr>
        <p:spPr>
          <a:xfrm>
            <a:off x="8288351" y="361728"/>
            <a:ext cx="7200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00" dirty="0" smtClean="0"/>
              <a:t>Дополнительная информация</a:t>
            </a:r>
            <a:endParaRPr lang="ru-RU" sz="900" dirty="0"/>
          </a:p>
        </p:txBody>
      </p:sp>
      <p:cxnSp>
        <p:nvCxnSpPr>
          <p:cNvPr id="27" name="Прямая соединительная линия 26"/>
          <p:cNvCxnSpPr/>
          <p:nvPr/>
        </p:nvCxnSpPr>
        <p:spPr>
          <a:xfrm>
            <a:off x="189363" y="1196752"/>
            <a:ext cx="1862357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6412" y="1350095"/>
            <a:ext cx="1003420" cy="566737"/>
          </a:xfrm>
          <a:prstGeom prst="rect">
            <a:avLst/>
          </a:prstGeom>
          <a:pattFill prst="pct30">
            <a:fgClr>
              <a:schemeClr val="accent1"/>
            </a:fgClr>
            <a:bgClr>
              <a:schemeClr val="bg1"/>
            </a:bgClr>
          </a:pattFill>
          <a:ln>
            <a:noFill/>
          </a:ln>
          <a:effectLst/>
        </p:spPr>
      </p:pic>
      <p:pic>
        <p:nvPicPr>
          <p:cNvPr id="4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34908" y="1350095"/>
            <a:ext cx="1003420" cy="566737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49" name="TextBox 48"/>
          <p:cNvSpPr txBox="1"/>
          <p:nvPr/>
        </p:nvSpPr>
        <p:spPr>
          <a:xfrm>
            <a:off x="3989627" y="1320557"/>
            <a:ext cx="106809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00" dirty="0" smtClean="0"/>
              <a:t>Акции и иное участие в коммерческих организациях</a:t>
            </a:r>
            <a:endParaRPr lang="ru-RU" sz="900" dirty="0"/>
          </a:p>
        </p:txBody>
      </p:sp>
      <p:pic>
        <p:nvPicPr>
          <p:cNvPr id="5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18165" y="1360355"/>
            <a:ext cx="1003420" cy="566737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5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94331" y="1360355"/>
            <a:ext cx="1003420" cy="566737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5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80590" y="1364623"/>
            <a:ext cx="1003420" cy="566737"/>
          </a:xfrm>
          <a:prstGeom prst="rect">
            <a:avLst/>
          </a:prstGeom>
          <a:noFill/>
          <a:ln>
            <a:noFill/>
          </a:ln>
          <a:effectLst/>
        </p:spPr>
      </p:pic>
      <p:cxnSp>
        <p:nvCxnSpPr>
          <p:cNvPr id="56" name="Прямая соединительная линия 55"/>
          <p:cNvCxnSpPr/>
          <p:nvPr/>
        </p:nvCxnSpPr>
        <p:spPr>
          <a:xfrm flipV="1">
            <a:off x="6984010" y="1903264"/>
            <a:ext cx="2052486" cy="13568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Прямая соединительная линия 56"/>
          <p:cNvCxnSpPr/>
          <p:nvPr/>
        </p:nvCxnSpPr>
        <p:spPr>
          <a:xfrm>
            <a:off x="2051720" y="1196752"/>
            <a:ext cx="0" cy="72008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TextBox 57"/>
          <p:cNvSpPr txBox="1"/>
          <p:nvPr/>
        </p:nvSpPr>
        <p:spPr>
          <a:xfrm>
            <a:off x="540305" y="1518047"/>
            <a:ext cx="1127063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00" dirty="0" smtClean="0"/>
              <a:t>Недвижимость</a:t>
            </a:r>
            <a:endParaRPr lang="ru-RU" sz="900" dirty="0"/>
          </a:p>
        </p:txBody>
      </p:sp>
      <p:sp>
        <p:nvSpPr>
          <p:cNvPr id="59" name="TextBox 58"/>
          <p:cNvSpPr txBox="1"/>
          <p:nvPr/>
        </p:nvSpPr>
        <p:spPr>
          <a:xfrm>
            <a:off x="2114487" y="1463325"/>
            <a:ext cx="8872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00" dirty="0" smtClean="0"/>
              <a:t>Денежные средства</a:t>
            </a:r>
            <a:endParaRPr lang="ru-RU" sz="900" dirty="0"/>
          </a:p>
        </p:txBody>
      </p:sp>
      <p:sp>
        <p:nvSpPr>
          <p:cNvPr id="60" name="TextBox 59"/>
          <p:cNvSpPr txBox="1"/>
          <p:nvPr/>
        </p:nvSpPr>
        <p:spPr>
          <a:xfrm>
            <a:off x="3102358" y="1448797"/>
            <a:ext cx="8872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00" dirty="0" smtClean="0"/>
              <a:t>Транспортные средства</a:t>
            </a:r>
            <a:endParaRPr lang="ru-RU" sz="900" dirty="0"/>
          </a:p>
        </p:txBody>
      </p:sp>
      <p:sp>
        <p:nvSpPr>
          <p:cNvPr id="61" name="TextBox 60"/>
          <p:cNvSpPr txBox="1"/>
          <p:nvPr/>
        </p:nvSpPr>
        <p:spPr>
          <a:xfrm>
            <a:off x="5057724" y="1459057"/>
            <a:ext cx="8872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00" dirty="0" smtClean="0"/>
              <a:t>Иные ценные бумаги</a:t>
            </a:r>
            <a:endParaRPr lang="ru-RU" sz="900" dirty="0"/>
          </a:p>
        </p:txBody>
      </p:sp>
      <p:sp>
        <p:nvSpPr>
          <p:cNvPr id="62" name="TextBox 61"/>
          <p:cNvSpPr txBox="1"/>
          <p:nvPr/>
        </p:nvSpPr>
        <p:spPr>
          <a:xfrm>
            <a:off x="6038665" y="1463325"/>
            <a:ext cx="9453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00" dirty="0" smtClean="0"/>
              <a:t>Распоряжение имуществом</a:t>
            </a:r>
            <a:endParaRPr lang="ru-RU" sz="900" dirty="0"/>
          </a:p>
        </p:txBody>
      </p:sp>
      <p:graphicFrame>
        <p:nvGraphicFramePr>
          <p:cNvPr id="63" name="Таблица 6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96049212"/>
              </p:ext>
            </p:extLst>
          </p:nvPr>
        </p:nvGraphicFramePr>
        <p:xfrm>
          <a:off x="540305" y="2204865"/>
          <a:ext cx="6335951" cy="152360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655431"/>
                <a:gridCol w="1224136"/>
                <a:gridCol w="1152128"/>
                <a:gridCol w="1152128"/>
                <a:gridCol w="1152128"/>
              </a:tblGrid>
              <a:tr h="576063">
                <a:tc>
                  <a:txBody>
                    <a:bodyPr/>
                    <a:lstStyle/>
                    <a:p>
                      <a:pPr algn="ctr"/>
                      <a:r>
                        <a:rPr lang="ru-RU" sz="1400" b="1" i="0" dirty="0" smtClean="0"/>
                        <a:t>Наименование кредитной организации</a:t>
                      </a:r>
                      <a:endParaRPr lang="ru-RU" sz="1400" b="1" i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i="0" dirty="0" smtClean="0"/>
                        <a:t>Вид и валюта вклада</a:t>
                      </a:r>
                      <a:endParaRPr lang="ru-RU" sz="1400" b="1" i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i="0" dirty="0" smtClean="0"/>
                        <a:t>Дата открытия счета</a:t>
                      </a:r>
                      <a:endParaRPr lang="ru-RU" sz="1400" b="1" i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i="0" dirty="0" smtClean="0"/>
                        <a:t>Номер счета</a:t>
                      </a:r>
                      <a:endParaRPr lang="ru-RU" sz="1400" b="1" i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i="0" dirty="0" smtClean="0"/>
                        <a:t>Процентная ставка</a:t>
                      </a:r>
                      <a:endParaRPr lang="ru-RU" sz="1400" b="1" i="0" dirty="0"/>
                    </a:p>
                  </a:txBody>
                  <a:tcPr/>
                </a:tc>
              </a:tr>
              <a:tr h="792088"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64" name="Таблица 6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83743525"/>
              </p:ext>
            </p:extLst>
          </p:nvPr>
        </p:nvGraphicFramePr>
        <p:xfrm>
          <a:off x="540305" y="3789041"/>
          <a:ext cx="6354473" cy="21602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383623"/>
                <a:gridCol w="2970850"/>
              </a:tblGrid>
              <a:tr h="386229">
                <a:tc gridSpan="2">
                  <a:txBody>
                    <a:bodyPr/>
                    <a:lstStyle/>
                    <a:p>
                      <a:pPr algn="l"/>
                      <a:r>
                        <a:rPr lang="ru-RU" sz="1400" b="1" i="0" dirty="0" smtClean="0"/>
                        <a:t>Добавление сведений</a:t>
                      </a:r>
                      <a:endParaRPr lang="ru-RU" sz="1400" b="1" i="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35695">
                <a:tc>
                  <a:txBody>
                    <a:bodyPr/>
                    <a:lstStyle/>
                    <a:p>
                      <a:pPr algn="l"/>
                      <a:r>
                        <a:rPr lang="ru-RU" sz="1400" b="0" i="0" dirty="0" smtClean="0"/>
                        <a:t>Наименование кредитной организации</a:t>
                      </a:r>
                      <a:endParaRPr lang="ru-RU" sz="1400" b="0" i="0" dirty="0"/>
                    </a:p>
                  </a:txBody>
                  <a:tcPr/>
                </a:tc>
                <a:tc rowSpan="5"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</a:tr>
              <a:tr h="335695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Вил и валюта</a:t>
                      </a:r>
                      <a:r>
                        <a:rPr lang="ru-RU" sz="1400" baseline="0" dirty="0" smtClean="0"/>
                        <a:t> вклада</a:t>
                      </a:r>
                      <a:endParaRPr lang="ru-RU" sz="1400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</a:tr>
              <a:tr h="335695">
                <a:tc>
                  <a:txBody>
                    <a:bodyPr/>
                    <a:lstStyle/>
                    <a:p>
                      <a:r>
                        <a:rPr lang="ru-RU" sz="1400" b="0" i="0" dirty="0" smtClean="0"/>
                        <a:t>Дата открытия счета</a:t>
                      </a:r>
                      <a:endParaRPr lang="ru-RU" sz="1400" b="0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</a:tr>
              <a:tr h="335695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Номер счета</a:t>
                      </a:r>
                      <a:endParaRPr lang="ru-RU" sz="1400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31231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Процентная ставка</a:t>
                      </a:r>
                      <a:endParaRPr lang="ru-RU" sz="1400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5" name="TextBox 64"/>
          <p:cNvSpPr txBox="1"/>
          <p:nvPr/>
        </p:nvSpPr>
        <p:spPr>
          <a:xfrm>
            <a:off x="7047551" y="2204864"/>
            <a:ext cx="408205" cy="338554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/>
              <a:t>+</a:t>
            </a:r>
            <a:endParaRPr lang="ru-RU" sz="1600" b="1" dirty="0"/>
          </a:p>
        </p:txBody>
      </p:sp>
      <p:sp>
        <p:nvSpPr>
          <p:cNvPr id="66" name="TextBox 65"/>
          <p:cNvSpPr txBox="1"/>
          <p:nvPr/>
        </p:nvSpPr>
        <p:spPr>
          <a:xfrm>
            <a:off x="7047551" y="2703981"/>
            <a:ext cx="408205" cy="380657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endParaRPr lang="ru-RU" sz="3200" b="1" dirty="0"/>
          </a:p>
        </p:txBody>
      </p:sp>
      <p:sp>
        <p:nvSpPr>
          <p:cNvPr id="67" name="TextBox 66"/>
          <p:cNvSpPr txBox="1"/>
          <p:nvPr/>
        </p:nvSpPr>
        <p:spPr>
          <a:xfrm>
            <a:off x="7047550" y="3198542"/>
            <a:ext cx="408205" cy="338554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/>
              <a:t>-</a:t>
            </a:r>
            <a:endParaRPr lang="ru-RU" sz="1600" b="1" dirty="0"/>
          </a:p>
        </p:txBody>
      </p:sp>
      <p:cxnSp>
        <p:nvCxnSpPr>
          <p:cNvPr id="68" name="Прямая соединительная линия 67"/>
          <p:cNvCxnSpPr/>
          <p:nvPr/>
        </p:nvCxnSpPr>
        <p:spPr>
          <a:xfrm>
            <a:off x="7136522" y="2725997"/>
            <a:ext cx="98549" cy="216024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Прямая соединительная линия 68"/>
          <p:cNvCxnSpPr/>
          <p:nvPr/>
        </p:nvCxnSpPr>
        <p:spPr>
          <a:xfrm flipH="1">
            <a:off x="7241100" y="2737798"/>
            <a:ext cx="94003" cy="204223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Капля 69"/>
          <p:cNvSpPr/>
          <p:nvPr/>
        </p:nvSpPr>
        <p:spPr>
          <a:xfrm>
            <a:off x="7151876" y="2929348"/>
            <a:ext cx="101008" cy="106406"/>
          </a:xfrm>
          <a:prstGeom prst="teardrop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1" name="Капля 70"/>
          <p:cNvSpPr/>
          <p:nvPr/>
        </p:nvSpPr>
        <p:spPr>
          <a:xfrm>
            <a:off x="7251653" y="2931563"/>
            <a:ext cx="97667" cy="106406"/>
          </a:xfrm>
          <a:prstGeom prst="teardrop">
            <a:avLst/>
          </a:prstGeom>
          <a:noFill/>
          <a:ln>
            <a:solidFill>
              <a:schemeClr val="tx1"/>
            </a:solidFill>
          </a:ln>
          <a:scene3d>
            <a:camera prst="perspectiveFront">
              <a:rot lat="0" lon="1080000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2" name="TextBox 71"/>
          <p:cNvSpPr txBox="1"/>
          <p:nvPr/>
        </p:nvSpPr>
        <p:spPr>
          <a:xfrm>
            <a:off x="7704347" y="2223197"/>
            <a:ext cx="1152128" cy="1077218"/>
          </a:xfrm>
          <a:prstGeom prst="rect">
            <a:avLst/>
          </a:prstGeom>
          <a:noFill/>
          <a:ln w="1587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600" dirty="0" smtClean="0"/>
              <a:t>Жмем «+»  </a:t>
            </a:r>
          </a:p>
          <a:p>
            <a:endParaRPr lang="ru-RU" sz="1600" dirty="0"/>
          </a:p>
          <a:p>
            <a:pPr algn="ctr"/>
            <a:r>
              <a:rPr lang="ru-RU" sz="1600" dirty="0" smtClean="0"/>
              <a:t>новая табличка</a:t>
            </a:r>
            <a:endParaRPr lang="ru-RU" sz="1600" dirty="0"/>
          </a:p>
        </p:txBody>
      </p:sp>
      <p:cxnSp>
        <p:nvCxnSpPr>
          <p:cNvPr id="73" name="Прямая со стрелкой 72"/>
          <p:cNvCxnSpPr/>
          <p:nvPr/>
        </p:nvCxnSpPr>
        <p:spPr>
          <a:xfrm>
            <a:off x="8302217" y="2543459"/>
            <a:ext cx="0" cy="218347"/>
          </a:xfrm>
          <a:prstGeom prst="straightConnector1">
            <a:avLst/>
          </a:prstGeom>
          <a:ln w="2222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4" name="TextBox 73"/>
          <p:cNvSpPr txBox="1"/>
          <p:nvPr/>
        </p:nvSpPr>
        <p:spPr>
          <a:xfrm>
            <a:off x="5491011" y="6100591"/>
            <a:ext cx="1005873" cy="307777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400" dirty="0" smtClean="0"/>
              <a:t>сохранить</a:t>
            </a:r>
            <a:endParaRPr lang="ru-RU" sz="1400" dirty="0"/>
          </a:p>
        </p:txBody>
      </p:sp>
      <p:sp>
        <p:nvSpPr>
          <p:cNvPr id="75" name="TextBox 74"/>
          <p:cNvSpPr txBox="1"/>
          <p:nvPr/>
        </p:nvSpPr>
        <p:spPr>
          <a:xfrm>
            <a:off x="6896208" y="6100591"/>
            <a:ext cx="1005873" cy="307777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400" dirty="0" smtClean="0"/>
              <a:t>закрыть</a:t>
            </a:r>
            <a:endParaRPr lang="ru-RU" sz="1400" dirty="0"/>
          </a:p>
        </p:txBody>
      </p:sp>
      <p:sp>
        <p:nvSpPr>
          <p:cNvPr id="76" name="TextBox 75"/>
          <p:cNvSpPr txBox="1"/>
          <p:nvPr/>
        </p:nvSpPr>
        <p:spPr>
          <a:xfrm>
            <a:off x="4038328" y="4221088"/>
            <a:ext cx="2731962" cy="246221"/>
          </a:xfrm>
          <a:prstGeom prst="rect">
            <a:avLst/>
          </a:prstGeom>
          <a:ln w="1905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endParaRPr lang="ru-RU" sz="1000" dirty="0"/>
          </a:p>
        </p:txBody>
      </p:sp>
      <p:sp>
        <p:nvSpPr>
          <p:cNvPr id="77" name="TextBox 76"/>
          <p:cNvSpPr txBox="1"/>
          <p:nvPr/>
        </p:nvSpPr>
        <p:spPr>
          <a:xfrm>
            <a:off x="4038327" y="4547358"/>
            <a:ext cx="2735471" cy="246221"/>
          </a:xfrm>
          <a:prstGeom prst="rect">
            <a:avLst/>
          </a:prstGeom>
          <a:ln w="1905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endParaRPr lang="ru-RU" sz="1000" dirty="0"/>
          </a:p>
        </p:txBody>
      </p:sp>
      <p:sp>
        <p:nvSpPr>
          <p:cNvPr id="78" name="TextBox 77"/>
          <p:cNvSpPr txBox="1"/>
          <p:nvPr/>
        </p:nvSpPr>
        <p:spPr>
          <a:xfrm>
            <a:off x="4038327" y="4876617"/>
            <a:ext cx="2720439" cy="246221"/>
          </a:xfrm>
          <a:prstGeom prst="rect">
            <a:avLst/>
          </a:prstGeom>
          <a:ln w="1905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endParaRPr lang="ru-RU" sz="1000" dirty="0"/>
          </a:p>
        </p:txBody>
      </p:sp>
      <p:sp>
        <p:nvSpPr>
          <p:cNvPr id="79" name="TextBox 78"/>
          <p:cNvSpPr txBox="1"/>
          <p:nvPr/>
        </p:nvSpPr>
        <p:spPr>
          <a:xfrm>
            <a:off x="4038327" y="5239031"/>
            <a:ext cx="2720439" cy="246221"/>
          </a:xfrm>
          <a:prstGeom prst="rect">
            <a:avLst/>
          </a:prstGeom>
          <a:ln w="1905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endParaRPr lang="ru-RU" sz="1000" dirty="0"/>
          </a:p>
        </p:txBody>
      </p:sp>
      <p:sp>
        <p:nvSpPr>
          <p:cNvPr id="80" name="TextBox 79"/>
          <p:cNvSpPr txBox="1"/>
          <p:nvPr/>
        </p:nvSpPr>
        <p:spPr>
          <a:xfrm>
            <a:off x="4038326" y="5568334"/>
            <a:ext cx="2732445" cy="246221"/>
          </a:xfrm>
          <a:prstGeom prst="rect">
            <a:avLst/>
          </a:prstGeom>
          <a:ln w="1905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endParaRPr lang="ru-RU" sz="1000" dirty="0"/>
          </a:p>
        </p:txBody>
      </p:sp>
      <p:cxnSp>
        <p:nvCxnSpPr>
          <p:cNvPr id="81" name="Прямая соединительная линия 80"/>
          <p:cNvCxnSpPr/>
          <p:nvPr/>
        </p:nvCxnSpPr>
        <p:spPr>
          <a:xfrm flipV="1">
            <a:off x="189363" y="1890656"/>
            <a:ext cx="1867049" cy="13568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7315948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Фигура, имеющая форму буквы L 4"/>
          <p:cNvSpPr/>
          <p:nvPr/>
        </p:nvSpPr>
        <p:spPr>
          <a:xfrm>
            <a:off x="177528" y="214491"/>
            <a:ext cx="8858968" cy="6495849"/>
          </a:xfrm>
          <a:prstGeom prst="corner">
            <a:avLst>
              <a:gd name="adj1" fmla="val 88661"/>
              <a:gd name="adj2" fmla="val 14492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1" name="Прямоугольник с одним скругленным углом 20"/>
          <p:cNvSpPr/>
          <p:nvPr/>
        </p:nvSpPr>
        <p:spPr>
          <a:xfrm>
            <a:off x="1103837" y="400255"/>
            <a:ext cx="720080" cy="549293"/>
          </a:xfrm>
          <a:prstGeom prst="round1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Прямоугольник с одним скругленным углом 28"/>
          <p:cNvSpPr/>
          <p:nvPr/>
        </p:nvSpPr>
        <p:spPr>
          <a:xfrm>
            <a:off x="1813712" y="400255"/>
            <a:ext cx="720080" cy="549293"/>
          </a:xfrm>
          <a:prstGeom prst="round1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Прямоугольник с одним скругленным углом 29"/>
          <p:cNvSpPr/>
          <p:nvPr/>
        </p:nvSpPr>
        <p:spPr>
          <a:xfrm>
            <a:off x="2521820" y="400255"/>
            <a:ext cx="720080" cy="549293"/>
          </a:xfrm>
          <a:prstGeom prst="round1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Прямоугольник с одним скругленным углом 30"/>
          <p:cNvSpPr/>
          <p:nvPr/>
        </p:nvSpPr>
        <p:spPr>
          <a:xfrm>
            <a:off x="3241900" y="400255"/>
            <a:ext cx="720080" cy="549293"/>
          </a:xfrm>
          <a:prstGeom prst="round1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Прямоугольник с одним скругленным углом 31"/>
          <p:cNvSpPr/>
          <p:nvPr/>
        </p:nvSpPr>
        <p:spPr>
          <a:xfrm>
            <a:off x="3962020" y="400255"/>
            <a:ext cx="720080" cy="549293"/>
          </a:xfrm>
          <a:prstGeom prst="round1Rect">
            <a:avLst/>
          </a:prstGeom>
          <a:pattFill prst="pct25">
            <a:fgClr>
              <a:schemeClr val="accent1"/>
            </a:fgClr>
            <a:bgClr>
              <a:schemeClr val="bg1"/>
            </a:bgClr>
          </a:patt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Прямоугольник с одним скругленным углом 32"/>
          <p:cNvSpPr/>
          <p:nvPr/>
        </p:nvSpPr>
        <p:spPr>
          <a:xfrm>
            <a:off x="4682100" y="400256"/>
            <a:ext cx="720080" cy="549292"/>
          </a:xfrm>
          <a:prstGeom prst="round1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Прямоугольник с одним скругленным углом 33"/>
          <p:cNvSpPr/>
          <p:nvPr/>
        </p:nvSpPr>
        <p:spPr>
          <a:xfrm>
            <a:off x="5402180" y="400256"/>
            <a:ext cx="720080" cy="549292"/>
          </a:xfrm>
          <a:prstGeom prst="round1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Прямоугольник с одним скругленным углом 34"/>
          <p:cNvSpPr/>
          <p:nvPr/>
        </p:nvSpPr>
        <p:spPr>
          <a:xfrm>
            <a:off x="6122260" y="407237"/>
            <a:ext cx="720080" cy="542311"/>
          </a:xfrm>
          <a:prstGeom prst="round1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Прямоугольник с одним скругленным углом 35"/>
          <p:cNvSpPr/>
          <p:nvPr/>
        </p:nvSpPr>
        <p:spPr>
          <a:xfrm>
            <a:off x="6842340" y="420240"/>
            <a:ext cx="720080" cy="529309"/>
          </a:xfrm>
          <a:prstGeom prst="round1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Прямоугольник с одним скругленным углом 36"/>
          <p:cNvSpPr/>
          <p:nvPr/>
        </p:nvSpPr>
        <p:spPr>
          <a:xfrm>
            <a:off x="7568271" y="404935"/>
            <a:ext cx="720080" cy="544613"/>
          </a:xfrm>
          <a:prstGeom prst="round1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TextBox 37"/>
          <p:cNvSpPr txBox="1"/>
          <p:nvPr/>
        </p:nvSpPr>
        <p:spPr>
          <a:xfrm>
            <a:off x="189363" y="420315"/>
            <a:ext cx="9361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00" dirty="0" smtClean="0"/>
              <a:t>Сведения</a:t>
            </a:r>
          </a:p>
          <a:p>
            <a:r>
              <a:rPr lang="ru-RU" sz="900" dirty="0" smtClean="0"/>
              <a:t>о подопечном</a:t>
            </a:r>
            <a:endParaRPr lang="ru-RU" sz="900" dirty="0"/>
          </a:p>
        </p:txBody>
      </p:sp>
      <p:sp>
        <p:nvSpPr>
          <p:cNvPr id="39" name="TextBox 38"/>
          <p:cNvSpPr txBox="1"/>
          <p:nvPr/>
        </p:nvSpPr>
        <p:spPr>
          <a:xfrm>
            <a:off x="1806690" y="450991"/>
            <a:ext cx="6882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00" dirty="0"/>
              <a:t>У</a:t>
            </a:r>
            <a:r>
              <a:rPr lang="ru-RU" sz="900" dirty="0" smtClean="0"/>
              <a:t>становлении опеки</a:t>
            </a:r>
            <a:endParaRPr lang="ru-RU" sz="900" dirty="0"/>
          </a:p>
        </p:txBody>
      </p:sp>
      <p:sp>
        <p:nvSpPr>
          <p:cNvPr id="41" name="TextBox 40"/>
          <p:cNvSpPr txBox="1"/>
          <p:nvPr/>
        </p:nvSpPr>
        <p:spPr>
          <a:xfrm>
            <a:off x="1138322" y="491034"/>
            <a:ext cx="72008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00" dirty="0" smtClean="0"/>
              <a:t>Родители</a:t>
            </a:r>
            <a:endParaRPr lang="ru-RU" sz="900" dirty="0"/>
          </a:p>
        </p:txBody>
      </p:sp>
      <p:sp>
        <p:nvSpPr>
          <p:cNvPr id="42" name="TextBox 41"/>
          <p:cNvSpPr txBox="1"/>
          <p:nvPr/>
        </p:nvSpPr>
        <p:spPr>
          <a:xfrm>
            <a:off x="2524847" y="506641"/>
            <a:ext cx="72008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00" dirty="0" smtClean="0"/>
              <a:t>Опекуны</a:t>
            </a:r>
            <a:endParaRPr lang="ru-RU" sz="900" dirty="0"/>
          </a:p>
        </p:txBody>
      </p:sp>
      <p:sp>
        <p:nvSpPr>
          <p:cNvPr id="43" name="TextBox 42"/>
          <p:cNvSpPr txBox="1"/>
          <p:nvPr/>
        </p:nvSpPr>
        <p:spPr>
          <a:xfrm>
            <a:off x="3244927" y="506627"/>
            <a:ext cx="72008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00" dirty="0" smtClean="0"/>
              <a:t>Здоровье</a:t>
            </a:r>
            <a:endParaRPr lang="ru-RU" sz="900" dirty="0"/>
          </a:p>
        </p:txBody>
      </p:sp>
      <p:sp>
        <p:nvSpPr>
          <p:cNvPr id="44" name="TextBox 43"/>
          <p:cNvSpPr txBox="1"/>
          <p:nvPr/>
        </p:nvSpPr>
        <p:spPr>
          <a:xfrm>
            <a:off x="3938000" y="520241"/>
            <a:ext cx="7441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00" dirty="0" smtClean="0"/>
              <a:t>Имущество</a:t>
            </a:r>
            <a:endParaRPr lang="ru-RU" sz="900" dirty="0"/>
          </a:p>
        </p:txBody>
      </p:sp>
      <p:sp>
        <p:nvSpPr>
          <p:cNvPr id="45" name="TextBox 44"/>
          <p:cNvSpPr txBox="1"/>
          <p:nvPr/>
        </p:nvSpPr>
        <p:spPr>
          <a:xfrm>
            <a:off x="4599252" y="520241"/>
            <a:ext cx="86608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00" dirty="0" smtClean="0"/>
              <a:t>Образование</a:t>
            </a:r>
            <a:endParaRPr lang="ru-RU" sz="900" dirty="0"/>
          </a:p>
        </p:txBody>
      </p:sp>
      <p:sp>
        <p:nvSpPr>
          <p:cNvPr id="46" name="TextBox 45"/>
          <p:cNvSpPr txBox="1"/>
          <p:nvPr/>
        </p:nvSpPr>
        <p:spPr>
          <a:xfrm>
            <a:off x="5394865" y="494182"/>
            <a:ext cx="7200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00" dirty="0" smtClean="0"/>
              <a:t>Родствен</a:t>
            </a:r>
          </a:p>
          <a:p>
            <a:pPr algn="ctr"/>
            <a:r>
              <a:rPr lang="ru-RU" sz="900" dirty="0" err="1" smtClean="0"/>
              <a:t>ники</a:t>
            </a:r>
            <a:endParaRPr lang="ru-RU" sz="900" dirty="0"/>
          </a:p>
        </p:txBody>
      </p:sp>
      <p:sp>
        <p:nvSpPr>
          <p:cNvPr id="47" name="TextBox 46"/>
          <p:cNvSpPr txBox="1"/>
          <p:nvPr/>
        </p:nvSpPr>
        <p:spPr>
          <a:xfrm>
            <a:off x="6122260" y="520241"/>
            <a:ext cx="72008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00" dirty="0" smtClean="0"/>
              <a:t>Доходы</a:t>
            </a:r>
            <a:endParaRPr lang="ru-RU" sz="900" dirty="0"/>
          </a:p>
        </p:txBody>
      </p:sp>
      <p:sp>
        <p:nvSpPr>
          <p:cNvPr id="48" name="TextBox 47"/>
          <p:cNvSpPr txBox="1"/>
          <p:nvPr/>
        </p:nvSpPr>
        <p:spPr>
          <a:xfrm>
            <a:off x="6842340" y="441717"/>
            <a:ext cx="720080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00" dirty="0" smtClean="0"/>
              <a:t>Жилищная обеспеченность</a:t>
            </a:r>
            <a:endParaRPr lang="ru-RU" sz="900" dirty="0"/>
          </a:p>
        </p:txBody>
      </p:sp>
      <p:sp>
        <p:nvSpPr>
          <p:cNvPr id="50" name="TextBox 49"/>
          <p:cNvSpPr txBox="1"/>
          <p:nvPr/>
        </p:nvSpPr>
        <p:spPr>
          <a:xfrm>
            <a:off x="7560331" y="503622"/>
            <a:ext cx="7200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00" dirty="0" smtClean="0"/>
              <a:t>Снятие</a:t>
            </a:r>
          </a:p>
          <a:p>
            <a:pPr algn="ctr"/>
            <a:r>
              <a:rPr lang="ru-RU" sz="900" dirty="0" smtClean="0"/>
              <a:t>с учета</a:t>
            </a:r>
            <a:endParaRPr lang="ru-RU" sz="900" dirty="0"/>
          </a:p>
        </p:txBody>
      </p:sp>
      <p:sp>
        <p:nvSpPr>
          <p:cNvPr id="51" name="Прямоугольник с одним скругленным углом 50"/>
          <p:cNvSpPr/>
          <p:nvPr/>
        </p:nvSpPr>
        <p:spPr>
          <a:xfrm>
            <a:off x="8280411" y="400257"/>
            <a:ext cx="720080" cy="549292"/>
          </a:xfrm>
          <a:prstGeom prst="round1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2" name="TextBox 51"/>
          <p:cNvSpPr txBox="1"/>
          <p:nvPr/>
        </p:nvSpPr>
        <p:spPr>
          <a:xfrm>
            <a:off x="8288351" y="361728"/>
            <a:ext cx="7200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00" dirty="0" smtClean="0"/>
              <a:t>Дополнительная информация</a:t>
            </a:r>
            <a:endParaRPr lang="ru-RU" sz="900" dirty="0"/>
          </a:p>
        </p:txBody>
      </p:sp>
      <p:cxnSp>
        <p:nvCxnSpPr>
          <p:cNvPr id="27" name="Прямая соединительная линия 26"/>
          <p:cNvCxnSpPr/>
          <p:nvPr/>
        </p:nvCxnSpPr>
        <p:spPr>
          <a:xfrm>
            <a:off x="189363" y="1196752"/>
            <a:ext cx="1862357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6412" y="1350095"/>
            <a:ext cx="1003420" cy="566737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4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34908" y="1350095"/>
            <a:ext cx="1003420" cy="566737"/>
          </a:xfrm>
          <a:prstGeom prst="rect">
            <a:avLst/>
          </a:prstGeom>
          <a:pattFill prst="pct25">
            <a:fgClr>
              <a:schemeClr val="accent1"/>
            </a:fgClr>
            <a:bgClr>
              <a:schemeClr val="bg1"/>
            </a:bgClr>
          </a:pattFill>
          <a:ln>
            <a:noFill/>
          </a:ln>
          <a:effectLst/>
        </p:spPr>
      </p:pic>
      <p:pic>
        <p:nvPicPr>
          <p:cNvPr id="5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94331" y="1360355"/>
            <a:ext cx="1003420" cy="566737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57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8328" y="1360355"/>
            <a:ext cx="1003420" cy="566737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5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80590" y="1364623"/>
            <a:ext cx="1003420" cy="566737"/>
          </a:xfrm>
          <a:prstGeom prst="rect">
            <a:avLst/>
          </a:prstGeom>
          <a:noFill/>
          <a:ln>
            <a:noFill/>
          </a:ln>
          <a:effectLst/>
        </p:spPr>
      </p:pic>
      <p:cxnSp>
        <p:nvCxnSpPr>
          <p:cNvPr id="59" name="Прямая соединительная линия 58"/>
          <p:cNvCxnSpPr/>
          <p:nvPr/>
        </p:nvCxnSpPr>
        <p:spPr>
          <a:xfrm>
            <a:off x="2051720" y="1196752"/>
            <a:ext cx="0" cy="72008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Прямая соединительная линия 59"/>
          <p:cNvCxnSpPr/>
          <p:nvPr/>
        </p:nvCxnSpPr>
        <p:spPr>
          <a:xfrm flipV="1">
            <a:off x="6984010" y="1903264"/>
            <a:ext cx="2052486" cy="13568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Прямая соединительная линия 60"/>
          <p:cNvCxnSpPr/>
          <p:nvPr/>
        </p:nvCxnSpPr>
        <p:spPr>
          <a:xfrm flipV="1">
            <a:off x="189363" y="1890656"/>
            <a:ext cx="1867049" cy="13568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TextBox 61"/>
          <p:cNvSpPr txBox="1"/>
          <p:nvPr/>
        </p:nvSpPr>
        <p:spPr>
          <a:xfrm>
            <a:off x="540305" y="1518047"/>
            <a:ext cx="1127063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00" dirty="0" smtClean="0"/>
              <a:t>Недвижимость</a:t>
            </a:r>
            <a:endParaRPr lang="ru-RU" sz="900" dirty="0"/>
          </a:p>
        </p:txBody>
      </p:sp>
      <p:sp>
        <p:nvSpPr>
          <p:cNvPr id="63" name="TextBox 62"/>
          <p:cNvSpPr txBox="1"/>
          <p:nvPr/>
        </p:nvSpPr>
        <p:spPr>
          <a:xfrm>
            <a:off x="2114487" y="1463325"/>
            <a:ext cx="8872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00" dirty="0" smtClean="0"/>
              <a:t>Денежные средства</a:t>
            </a:r>
            <a:endParaRPr lang="ru-RU" sz="900" dirty="0"/>
          </a:p>
        </p:txBody>
      </p:sp>
      <p:sp>
        <p:nvSpPr>
          <p:cNvPr id="64" name="TextBox 63"/>
          <p:cNvSpPr txBox="1"/>
          <p:nvPr/>
        </p:nvSpPr>
        <p:spPr>
          <a:xfrm>
            <a:off x="3102358" y="1448797"/>
            <a:ext cx="8872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00" dirty="0" smtClean="0"/>
              <a:t>Транспортные средства</a:t>
            </a:r>
            <a:endParaRPr lang="ru-RU" sz="900" dirty="0"/>
          </a:p>
        </p:txBody>
      </p:sp>
      <p:sp>
        <p:nvSpPr>
          <p:cNvPr id="67" name="TextBox 66"/>
          <p:cNvSpPr txBox="1"/>
          <p:nvPr/>
        </p:nvSpPr>
        <p:spPr>
          <a:xfrm>
            <a:off x="3989627" y="1320557"/>
            <a:ext cx="106809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00" dirty="0" smtClean="0"/>
              <a:t>Акции и иное участие в коммерческих организациях</a:t>
            </a:r>
            <a:endParaRPr lang="ru-RU" sz="900" dirty="0"/>
          </a:p>
        </p:txBody>
      </p:sp>
      <p:sp>
        <p:nvSpPr>
          <p:cNvPr id="68" name="TextBox 67"/>
          <p:cNvSpPr txBox="1"/>
          <p:nvPr/>
        </p:nvSpPr>
        <p:spPr>
          <a:xfrm>
            <a:off x="5057724" y="1459057"/>
            <a:ext cx="8872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00" dirty="0" smtClean="0"/>
              <a:t>Иные ценные бумаги</a:t>
            </a:r>
            <a:endParaRPr lang="ru-RU" sz="900" dirty="0"/>
          </a:p>
        </p:txBody>
      </p:sp>
      <p:sp>
        <p:nvSpPr>
          <p:cNvPr id="69" name="TextBox 68"/>
          <p:cNvSpPr txBox="1"/>
          <p:nvPr/>
        </p:nvSpPr>
        <p:spPr>
          <a:xfrm>
            <a:off x="6038665" y="1463325"/>
            <a:ext cx="9453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00" dirty="0" smtClean="0"/>
              <a:t>Распоряжение имуществом</a:t>
            </a:r>
            <a:endParaRPr lang="ru-RU" sz="900" dirty="0"/>
          </a:p>
        </p:txBody>
      </p:sp>
      <p:graphicFrame>
        <p:nvGraphicFramePr>
          <p:cNvPr id="70" name="Таблица 6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55621358"/>
              </p:ext>
            </p:extLst>
          </p:nvPr>
        </p:nvGraphicFramePr>
        <p:xfrm>
          <a:off x="471278" y="2348880"/>
          <a:ext cx="6040059" cy="158151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087732"/>
                <a:gridCol w="1442312"/>
                <a:gridCol w="1510015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ru-RU" sz="1400" b="1" i="0" dirty="0" smtClean="0"/>
                        <a:t>Вид и марка транспортного средства</a:t>
                      </a:r>
                      <a:endParaRPr lang="ru-RU" sz="1400" b="1" i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i="0" dirty="0" smtClean="0"/>
                        <a:t>Основание приобретения</a:t>
                      </a:r>
                      <a:endParaRPr lang="ru-RU" sz="1400" b="1" i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i="0" dirty="0" smtClean="0"/>
                        <a:t>Место регистрации</a:t>
                      </a:r>
                      <a:endParaRPr lang="ru-RU" sz="1400" b="1" i="0" dirty="0"/>
                    </a:p>
                  </a:txBody>
                  <a:tcPr/>
                </a:tc>
              </a:tr>
              <a:tr h="1063352"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71" name="TextBox 70"/>
          <p:cNvSpPr txBox="1"/>
          <p:nvPr/>
        </p:nvSpPr>
        <p:spPr>
          <a:xfrm>
            <a:off x="5491011" y="6100591"/>
            <a:ext cx="1005873" cy="307777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400" dirty="0" smtClean="0"/>
              <a:t>сохранить</a:t>
            </a:r>
            <a:endParaRPr lang="ru-RU" sz="1400" dirty="0"/>
          </a:p>
        </p:txBody>
      </p:sp>
      <p:sp>
        <p:nvSpPr>
          <p:cNvPr id="72" name="TextBox 71"/>
          <p:cNvSpPr txBox="1"/>
          <p:nvPr/>
        </p:nvSpPr>
        <p:spPr>
          <a:xfrm>
            <a:off x="6896208" y="6100591"/>
            <a:ext cx="1005873" cy="307777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400" dirty="0" smtClean="0"/>
              <a:t>закрыть</a:t>
            </a:r>
            <a:endParaRPr lang="ru-RU" sz="1400" dirty="0"/>
          </a:p>
        </p:txBody>
      </p:sp>
      <p:graphicFrame>
        <p:nvGraphicFramePr>
          <p:cNvPr id="73" name="Таблица 7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71661993"/>
              </p:ext>
            </p:extLst>
          </p:nvPr>
        </p:nvGraphicFramePr>
        <p:xfrm>
          <a:off x="457715" y="4005064"/>
          <a:ext cx="6040060" cy="151216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106173"/>
                <a:gridCol w="2933887"/>
              </a:tblGrid>
              <a:tr h="256674">
                <a:tc gridSpan="2">
                  <a:txBody>
                    <a:bodyPr/>
                    <a:lstStyle/>
                    <a:p>
                      <a:pPr algn="l"/>
                      <a:r>
                        <a:rPr lang="ru-RU" sz="1400" b="1" i="0" dirty="0" smtClean="0"/>
                        <a:t>Добавление сведений</a:t>
                      </a:r>
                      <a:endParaRPr lang="ru-RU" sz="1400" b="1" i="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15280">
                <a:tc>
                  <a:txBody>
                    <a:bodyPr/>
                    <a:lstStyle/>
                    <a:p>
                      <a:pPr algn="l"/>
                      <a:r>
                        <a:rPr lang="ru-RU" sz="1400" b="0" i="0" dirty="0" smtClean="0"/>
                        <a:t>Вид и марка транспортного средства</a:t>
                      </a:r>
                      <a:endParaRPr lang="ru-RU" sz="1400" b="0" i="0" dirty="0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</a:tr>
              <a:tr h="398512">
                <a:tc>
                  <a:txBody>
                    <a:bodyPr/>
                    <a:lstStyle/>
                    <a:p>
                      <a:r>
                        <a:rPr lang="ru-RU" sz="1400" b="0" i="0" dirty="0" smtClean="0"/>
                        <a:t>Основание приобретения</a:t>
                      </a:r>
                      <a:endParaRPr lang="ru-RU" sz="1400" b="0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</a:tr>
              <a:tr h="393576">
                <a:tc>
                  <a:txBody>
                    <a:bodyPr/>
                    <a:lstStyle/>
                    <a:p>
                      <a:r>
                        <a:rPr lang="ru-RU" sz="1400" b="0" i="0" dirty="0" smtClean="0"/>
                        <a:t>Место регистрации</a:t>
                      </a:r>
                      <a:endParaRPr lang="ru-RU" sz="1400" b="0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74" name="TextBox 73"/>
          <p:cNvSpPr txBox="1"/>
          <p:nvPr/>
        </p:nvSpPr>
        <p:spPr>
          <a:xfrm>
            <a:off x="6692105" y="2395130"/>
            <a:ext cx="408205" cy="338554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/>
              <a:t>+</a:t>
            </a:r>
            <a:endParaRPr lang="ru-RU" sz="1600" b="1" dirty="0"/>
          </a:p>
        </p:txBody>
      </p:sp>
      <p:sp>
        <p:nvSpPr>
          <p:cNvPr id="75" name="TextBox 74"/>
          <p:cNvSpPr txBox="1"/>
          <p:nvPr/>
        </p:nvSpPr>
        <p:spPr>
          <a:xfrm>
            <a:off x="6708124" y="3356992"/>
            <a:ext cx="408205" cy="338554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/>
              <a:t>-</a:t>
            </a:r>
            <a:endParaRPr lang="ru-RU" sz="1600" b="1" dirty="0"/>
          </a:p>
        </p:txBody>
      </p:sp>
      <p:sp>
        <p:nvSpPr>
          <p:cNvPr id="76" name="TextBox 75"/>
          <p:cNvSpPr txBox="1"/>
          <p:nvPr/>
        </p:nvSpPr>
        <p:spPr>
          <a:xfrm>
            <a:off x="6692105" y="2852936"/>
            <a:ext cx="408205" cy="380657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endParaRPr lang="ru-RU" sz="3200" b="1" dirty="0"/>
          </a:p>
        </p:txBody>
      </p:sp>
      <p:cxnSp>
        <p:nvCxnSpPr>
          <p:cNvPr id="77" name="Прямая соединительная линия 76"/>
          <p:cNvCxnSpPr/>
          <p:nvPr/>
        </p:nvCxnSpPr>
        <p:spPr>
          <a:xfrm>
            <a:off x="6793065" y="2879090"/>
            <a:ext cx="98549" cy="216024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Прямая соединительная линия 77"/>
          <p:cNvCxnSpPr/>
          <p:nvPr/>
        </p:nvCxnSpPr>
        <p:spPr>
          <a:xfrm flipH="1">
            <a:off x="6896207" y="2884990"/>
            <a:ext cx="94003" cy="204223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9" name="Капля 78"/>
          <p:cNvSpPr/>
          <p:nvPr/>
        </p:nvSpPr>
        <p:spPr>
          <a:xfrm>
            <a:off x="6790606" y="3089213"/>
            <a:ext cx="101008" cy="106406"/>
          </a:xfrm>
          <a:prstGeom prst="teardrop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0" name="Капля 79"/>
          <p:cNvSpPr/>
          <p:nvPr/>
        </p:nvSpPr>
        <p:spPr>
          <a:xfrm>
            <a:off x="6886343" y="3089213"/>
            <a:ext cx="97667" cy="106406"/>
          </a:xfrm>
          <a:prstGeom prst="teardrop">
            <a:avLst/>
          </a:prstGeom>
          <a:noFill/>
          <a:ln>
            <a:solidFill>
              <a:schemeClr val="tx1"/>
            </a:solidFill>
          </a:ln>
          <a:scene3d>
            <a:camera prst="perspectiveFront">
              <a:rot lat="0" lon="1080000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1" name="TextBox 80"/>
          <p:cNvSpPr txBox="1"/>
          <p:nvPr/>
        </p:nvSpPr>
        <p:spPr>
          <a:xfrm>
            <a:off x="7352247" y="2449051"/>
            <a:ext cx="1152128" cy="1077218"/>
          </a:xfrm>
          <a:prstGeom prst="rect">
            <a:avLst/>
          </a:prstGeom>
          <a:noFill/>
          <a:ln w="1587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600" dirty="0" smtClean="0"/>
              <a:t>Жмем «+»  </a:t>
            </a:r>
          </a:p>
          <a:p>
            <a:endParaRPr lang="ru-RU" sz="1600" dirty="0"/>
          </a:p>
          <a:p>
            <a:pPr algn="ctr"/>
            <a:r>
              <a:rPr lang="ru-RU" sz="1600" dirty="0" smtClean="0"/>
              <a:t>новая табличка</a:t>
            </a:r>
            <a:endParaRPr lang="ru-RU" sz="1600" dirty="0"/>
          </a:p>
        </p:txBody>
      </p:sp>
      <p:cxnSp>
        <p:nvCxnSpPr>
          <p:cNvPr id="82" name="Прямая со стрелкой 81"/>
          <p:cNvCxnSpPr/>
          <p:nvPr/>
        </p:nvCxnSpPr>
        <p:spPr>
          <a:xfrm>
            <a:off x="7937934" y="2788083"/>
            <a:ext cx="0" cy="218347"/>
          </a:xfrm>
          <a:prstGeom prst="straightConnector1">
            <a:avLst/>
          </a:prstGeom>
          <a:ln w="2222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6" name="TextBox 85"/>
          <p:cNvSpPr txBox="1"/>
          <p:nvPr/>
        </p:nvSpPr>
        <p:spPr>
          <a:xfrm>
            <a:off x="3658120" y="4457912"/>
            <a:ext cx="2731962" cy="246221"/>
          </a:xfrm>
          <a:prstGeom prst="rect">
            <a:avLst/>
          </a:prstGeom>
          <a:ln w="1905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endParaRPr lang="ru-RU" sz="1000" dirty="0"/>
          </a:p>
        </p:txBody>
      </p:sp>
      <p:sp>
        <p:nvSpPr>
          <p:cNvPr id="87" name="TextBox 86"/>
          <p:cNvSpPr txBox="1"/>
          <p:nvPr/>
        </p:nvSpPr>
        <p:spPr>
          <a:xfrm>
            <a:off x="3676159" y="5157191"/>
            <a:ext cx="2731962" cy="246221"/>
          </a:xfrm>
          <a:prstGeom prst="rect">
            <a:avLst/>
          </a:prstGeom>
          <a:ln w="1905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endParaRPr lang="ru-RU" sz="1000" dirty="0"/>
          </a:p>
        </p:txBody>
      </p:sp>
      <p:sp>
        <p:nvSpPr>
          <p:cNvPr id="88" name="TextBox 87"/>
          <p:cNvSpPr txBox="1"/>
          <p:nvPr/>
        </p:nvSpPr>
        <p:spPr>
          <a:xfrm>
            <a:off x="3666311" y="4797152"/>
            <a:ext cx="2731962" cy="246221"/>
          </a:xfrm>
          <a:prstGeom prst="rect">
            <a:avLst/>
          </a:prstGeom>
          <a:ln w="1905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endParaRPr lang="ru-RU" sz="1000" dirty="0"/>
          </a:p>
        </p:txBody>
      </p:sp>
    </p:spTree>
    <p:extLst>
      <p:ext uri="{BB962C8B-B14F-4D97-AF65-F5344CB8AC3E}">
        <p14:creationId xmlns:p14="http://schemas.microsoft.com/office/powerpoint/2010/main" val="242255083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Фигура, имеющая форму буквы L 4"/>
          <p:cNvSpPr/>
          <p:nvPr/>
        </p:nvSpPr>
        <p:spPr>
          <a:xfrm>
            <a:off x="177528" y="214491"/>
            <a:ext cx="8858968" cy="6495849"/>
          </a:xfrm>
          <a:prstGeom prst="corner">
            <a:avLst>
              <a:gd name="adj1" fmla="val 88661"/>
              <a:gd name="adj2" fmla="val 14492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1" name="Прямоугольник с одним скругленным углом 20"/>
          <p:cNvSpPr/>
          <p:nvPr/>
        </p:nvSpPr>
        <p:spPr>
          <a:xfrm>
            <a:off x="1103837" y="400255"/>
            <a:ext cx="720080" cy="549293"/>
          </a:xfrm>
          <a:prstGeom prst="round1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Прямоугольник с одним скругленным углом 28"/>
          <p:cNvSpPr/>
          <p:nvPr/>
        </p:nvSpPr>
        <p:spPr>
          <a:xfrm>
            <a:off x="1813712" y="400255"/>
            <a:ext cx="720080" cy="549293"/>
          </a:xfrm>
          <a:prstGeom prst="round1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Прямоугольник с одним скругленным углом 29"/>
          <p:cNvSpPr/>
          <p:nvPr/>
        </p:nvSpPr>
        <p:spPr>
          <a:xfrm>
            <a:off x="2521820" y="400255"/>
            <a:ext cx="720080" cy="549293"/>
          </a:xfrm>
          <a:prstGeom prst="round1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Прямоугольник с одним скругленным углом 30"/>
          <p:cNvSpPr/>
          <p:nvPr/>
        </p:nvSpPr>
        <p:spPr>
          <a:xfrm>
            <a:off x="3241900" y="400255"/>
            <a:ext cx="720080" cy="549293"/>
          </a:xfrm>
          <a:prstGeom prst="round1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Прямоугольник с одним скругленным углом 31"/>
          <p:cNvSpPr/>
          <p:nvPr/>
        </p:nvSpPr>
        <p:spPr>
          <a:xfrm>
            <a:off x="3962020" y="400255"/>
            <a:ext cx="720080" cy="549293"/>
          </a:xfrm>
          <a:prstGeom prst="round1Rect">
            <a:avLst/>
          </a:prstGeom>
          <a:pattFill prst="pct25">
            <a:fgClr>
              <a:schemeClr val="accent1"/>
            </a:fgClr>
            <a:bgClr>
              <a:schemeClr val="bg1"/>
            </a:bgClr>
          </a:patt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Прямоугольник с одним скругленным углом 32"/>
          <p:cNvSpPr/>
          <p:nvPr/>
        </p:nvSpPr>
        <p:spPr>
          <a:xfrm>
            <a:off x="4682100" y="400256"/>
            <a:ext cx="720080" cy="549292"/>
          </a:xfrm>
          <a:prstGeom prst="round1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Прямоугольник с одним скругленным углом 33"/>
          <p:cNvSpPr/>
          <p:nvPr/>
        </p:nvSpPr>
        <p:spPr>
          <a:xfrm>
            <a:off x="5402180" y="400256"/>
            <a:ext cx="720080" cy="549292"/>
          </a:xfrm>
          <a:prstGeom prst="round1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Прямоугольник с одним скругленным углом 34"/>
          <p:cNvSpPr/>
          <p:nvPr/>
        </p:nvSpPr>
        <p:spPr>
          <a:xfrm>
            <a:off x="6122260" y="407237"/>
            <a:ext cx="720080" cy="542311"/>
          </a:xfrm>
          <a:prstGeom prst="round1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Прямоугольник с одним скругленным углом 35"/>
          <p:cNvSpPr/>
          <p:nvPr/>
        </p:nvSpPr>
        <p:spPr>
          <a:xfrm>
            <a:off x="6842340" y="420240"/>
            <a:ext cx="720080" cy="529309"/>
          </a:xfrm>
          <a:prstGeom prst="round1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Прямоугольник с одним скругленным углом 36"/>
          <p:cNvSpPr/>
          <p:nvPr/>
        </p:nvSpPr>
        <p:spPr>
          <a:xfrm>
            <a:off x="7568271" y="404935"/>
            <a:ext cx="720080" cy="544613"/>
          </a:xfrm>
          <a:prstGeom prst="round1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TextBox 37"/>
          <p:cNvSpPr txBox="1"/>
          <p:nvPr/>
        </p:nvSpPr>
        <p:spPr>
          <a:xfrm>
            <a:off x="189363" y="420315"/>
            <a:ext cx="9361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00" dirty="0" smtClean="0"/>
              <a:t>Сведения</a:t>
            </a:r>
          </a:p>
          <a:p>
            <a:r>
              <a:rPr lang="ru-RU" sz="900" dirty="0" smtClean="0"/>
              <a:t>о подопечном</a:t>
            </a:r>
            <a:endParaRPr lang="ru-RU" sz="900" dirty="0"/>
          </a:p>
        </p:txBody>
      </p:sp>
      <p:sp>
        <p:nvSpPr>
          <p:cNvPr id="39" name="TextBox 38"/>
          <p:cNvSpPr txBox="1"/>
          <p:nvPr/>
        </p:nvSpPr>
        <p:spPr>
          <a:xfrm>
            <a:off x="1806690" y="450991"/>
            <a:ext cx="6882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00" dirty="0"/>
              <a:t>У</a:t>
            </a:r>
            <a:r>
              <a:rPr lang="ru-RU" sz="900" dirty="0" smtClean="0"/>
              <a:t>становлении опеки</a:t>
            </a:r>
            <a:endParaRPr lang="ru-RU" sz="900" dirty="0"/>
          </a:p>
        </p:txBody>
      </p:sp>
      <p:sp>
        <p:nvSpPr>
          <p:cNvPr id="41" name="TextBox 40"/>
          <p:cNvSpPr txBox="1"/>
          <p:nvPr/>
        </p:nvSpPr>
        <p:spPr>
          <a:xfrm>
            <a:off x="1138322" y="491034"/>
            <a:ext cx="72008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00" dirty="0" smtClean="0"/>
              <a:t>Родители</a:t>
            </a:r>
            <a:endParaRPr lang="ru-RU" sz="900" dirty="0"/>
          </a:p>
        </p:txBody>
      </p:sp>
      <p:sp>
        <p:nvSpPr>
          <p:cNvPr id="42" name="TextBox 41"/>
          <p:cNvSpPr txBox="1"/>
          <p:nvPr/>
        </p:nvSpPr>
        <p:spPr>
          <a:xfrm>
            <a:off x="2524847" y="506641"/>
            <a:ext cx="72008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00" dirty="0" smtClean="0"/>
              <a:t>Опекуны</a:t>
            </a:r>
            <a:endParaRPr lang="ru-RU" sz="900" dirty="0"/>
          </a:p>
        </p:txBody>
      </p:sp>
      <p:sp>
        <p:nvSpPr>
          <p:cNvPr id="43" name="TextBox 42"/>
          <p:cNvSpPr txBox="1"/>
          <p:nvPr/>
        </p:nvSpPr>
        <p:spPr>
          <a:xfrm>
            <a:off x="3244927" y="506627"/>
            <a:ext cx="72008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00" dirty="0" smtClean="0"/>
              <a:t>Здоровье</a:t>
            </a:r>
            <a:endParaRPr lang="ru-RU" sz="900" dirty="0"/>
          </a:p>
        </p:txBody>
      </p:sp>
      <p:sp>
        <p:nvSpPr>
          <p:cNvPr id="44" name="TextBox 43"/>
          <p:cNvSpPr txBox="1"/>
          <p:nvPr/>
        </p:nvSpPr>
        <p:spPr>
          <a:xfrm>
            <a:off x="3938000" y="520241"/>
            <a:ext cx="7441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00" dirty="0" smtClean="0"/>
              <a:t>Имущество</a:t>
            </a:r>
            <a:endParaRPr lang="ru-RU" sz="900" dirty="0"/>
          </a:p>
        </p:txBody>
      </p:sp>
      <p:sp>
        <p:nvSpPr>
          <p:cNvPr id="45" name="TextBox 44"/>
          <p:cNvSpPr txBox="1"/>
          <p:nvPr/>
        </p:nvSpPr>
        <p:spPr>
          <a:xfrm>
            <a:off x="4599252" y="520241"/>
            <a:ext cx="86608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00" dirty="0" smtClean="0"/>
              <a:t>Образование</a:t>
            </a:r>
            <a:endParaRPr lang="ru-RU" sz="900" dirty="0"/>
          </a:p>
        </p:txBody>
      </p:sp>
      <p:sp>
        <p:nvSpPr>
          <p:cNvPr id="46" name="TextBox 45"/>
          <p:cNvSpPr txBox="1"/>
          <p:nvPr/>
        </p:nvSpPr>
        <p:spPr>
          <a:xfrm>
            <a:off x="5394865" y="494182"/>
            <a:ext cx="7200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00" dirty="0" smtClean="0"/>
              <a:t>Родствен</a:t>
            </a:r>
          </a:p>
          <a:p>
            <a:pPr algn="ctr"/>
            <a:r>
              <a:rPr lang="ru-RU" sz="900" dirty="0" err="1" smtClean="0"/>
              <a:t>ники</a:t>
            </a:r>
            <a:endParaRPr lang="ru-RU" sz="900" dirty="0"/>
          </a:p>
        </p:txBody>
      </p:sp>
      <p:sp>
        <p:nvSpPr>
          <p:cNvPr id="47" name="TextBox 46"/>
          <p:cNvSpPr txBox="1"/>
          <p:nvPr/>
        </p:nvSpPr>
        <p:spPr>
          <a:xfrm>
            <a:off x="6122260" y="520241"/>
            <a:ext cx="72008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00" dirty="0" smtClean="0"/>
              <a:t>Доходы</a:t>
            </a:r>
            <a:endParaRPr lang="ru-RU" sz="900" dirty="0"/>
          </a:p>
        </p:txBody>
      </p:sp>
      <p:sp>
        <p:nvSpPr>
          <p:cNvPr id="48" name="TextBox 47"/>
          <p:cNvSpPr txBox="1"/>
          <p:nvPr/>
        </p:nvSpPr>
        <p:spPr>
          <a:xfrm>
            <a:off x="6842340" y="441717"/>
            <a:ext cx="720080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00" dirty="0" smtClean="0"/>
              <a:t>Жилищная обеспеченность</a:t>
            </a:r>
            <a:endParaRPr lang="ru-RU" sz="900" dirty="0"/>
          </a:p>
        </p:txBody>
      </p:sp>
      <p:sp>
        <p:nvSpPr>
          <p:cNvPr id="50" name="TextBox 49"/>
          <p:cNvSpPr txBox="1"/>
          <p:nvPr/>
        </p:nvSpPr>
        <p:spPr>
          <a:xfrm>
            <a:off x="7560331" y="503622"/>
            <a:ext cx="7200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00" dirty="0" smtClean="0"/>
              <a:t>Снятие</a:t>
            </a:r>
          </a:p>
          <a:p>
            <a:pPr algn="ctr"/>
            <a:r>
              <a:rPr lang="ru-RU" sz="900" dirty="0" smtClean="0"/>
              <a:t>с учета</a:t>
            </a:r>
            <a:endParaRPr lang="ru-RU" sz="900" dirty="0"/>
          </a:p>
        </p:txBody>
      </p:sp>
      <p:sp>
        <p:nvSpPr>
          <p:cNvPr id="51" name="Прямоугольник с одним скругленным углом 50"/>
          <p:cNvSpPr/>
          <p:nvPr/>
        </p:nvSpPr>
        <p:spPr>
          <a:xfrm>
            <a:off x="8280411" y="400257"/>
            <a:ext cx="720080" cy="549292"/>
          </a:xfrm>
          <a:prstGeom prst="round1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2" name="TextBox 51"/>
          <p:cNvSpPr txBox="1"/>
          <p:nvPr/>
        </p:nvSpPr>
        <p:spPr>
          <a:xfrm>
            <a:off x="8288351" y="361728"/>
            <a:ext cx="7200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00" dirty="0" smtClean="0"/>
              <a:t>Дополнительная информация</a:t>
            </a:r>
            <a:endParaRPr lang="ru-RU" sz="900" dirty="0"/>
          </a:p>
        </p:txBody>
      </p:sp>
      <p:cxnSp>
        <p:nvCxnSpPr>
          <p:cNvPr id="26" name="Прямая соединительная линия 25"/>
          <p:cNvCxnSpPr/>
          <p:nvPr/>
        </p:nvCxnSpPr>
        <p:spPr>
          <a:xfrm>
            <a:off x="189363" y="1196752"/>
            <a:ext cx="1862357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единительная линия 26"/>
          <p:cNvCxnSpPr/>
          <p:nvPr/>
        </p:nvCxnSpPr>
        <p:spPr>
          <a:xfrm>
            <a:off x="2051720" y="1196752"/>
            <a:ext cx="0" cy="72008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единительная линия 27"/>
          <p:cNvCxnSpPr/>
          <p:nvPr/>
        </p:nvCxnSpPr>
        <p:spPr>
          <a:xfrm flipV="1">
            <a:off x="189363" y="1890656"/>
            <a:ext cx="1867049" cy="13568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6412" y="1350095"/>
            <a:ext cx="1003420" cy="566737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49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34908" y="1350095"/>
            <a:ext cx="1003420" cy="566737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5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94331" y="1360355"/>
            <a:ext cx="1003420" cy="566737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5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19271" y="1360354"/>
            <a:ext cx="1003420" cy="566737"/>
          </a:xfrm>
          <a:prstGeom prst="rect">
            <a:avLst/>
          </a:prstGeom>
          <a:pattFill prst="pct25">
            <a:fgClr>
              <a:schemeClr val="accent1"/>
            </a:fgClr>
            <a:bgClr>
              <a:schemeClr val="bg1"/>
            </a:bgClr>
          </a:pattFill>
          <a:ln>
            <a:noFill/>
          </a:ln>
          <a:effectLst/>
        </p:spPr>
      </p:pic>
      <p:pic>
        <p:nvPicPr>
          <p:cNvPr id="5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80590" y="1364623"/>
            <a:ext cx="1003420" cy="566737"/>
          </a:xfrm>
          <a:prstGeom prst="rect">
            <a:avLst/>
          </a:prstGeom>
          <a:noFill/>
          <a:ln>
            <a:noFill/>
          </a:ln>
          <a:effectLst/>
        </p:spPr>
      </p:pic>
      <p:cxnSp>
        <p:nvCxnSpPr>
          <p:cNvPr id="56" name="Прямая соединительная линия 55"/>
          <p:cNvCxnSpPr/>
          <p:nvPr/>
        </p:nvCxnSpPr>
        <p:spPr>
          <a:xfrm flipV="1">
            <a:off x="6984010" y="1903264"/>
            <a:ext cx="2052486" cy="13568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TextBox 56"/>
          <p:cNvSpPr txBox="1"/>
          <p:nvPr/>
        </p:nvSpPr>
        <p:spPr>
          <a:xfrm>
            <a:off x="540305" y="1518047"/>
            <a:ext cx="1127063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00" dirty="0" smtClean="0"/>
              <a:t>Недвижимость</a:t>
            </a:r>
            <a:endParaRPr lang="ru-RU" sz="900" dirty="0"/>
          </a:p>
        </p:txBody>
      </p:sp>
      <p:sp>
        <p:nvSpPr>
          <p:cNvPr id="58" name="TextBox 57"/>
          <p:cNvSpPr txBox="1"/>
          <p:nvPr/>
        </p:nvSpPr>
        <p:spPr>
          <a:xfrm>
            <a:off x="2114487" y="1463325"/>
            <a:ext cx="8872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00" dirty="0" smtClean="0"/>
              <a:t>Денежные средства</a:t>
            </a:r>
            <a:endParaRPr lang="ru-RU" sz="900" dirty="0"/>
          </a:p>
        </p:txBody>
      </p:sp>
      <p:sp>
        <p:nvSpPr>
          <p:cNvPr id="59" name="TextBox 58"/>
          <p:cNvSpPr txBox="1"/>
          <p:nvPr/>
        </p:nvSpPr>
        <p:spPr>
          <a:xfrm>
            <a:off x="3102358" y="1448797"/>
            <a:ext cx="8872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00" dirty="0" smtClean="0"/>
              <a:t>Транспортные средства</a:t>
            </a:r>
            <a:endParaRPr lang="ru-RU" sz="900" dirty="0"/>
          </a:p>
        </p:txBody>
      </p:sp>
      <p:sp>
        <p:nvSpPr>
          <p:cNvPr id="60" name="TextBox 59"/>
          <p:cNvSpPr txBox="1"/>
          <p:nvPr/>
        </p:nvSpPr>
        <p:spPr>
          <a:xfrm>
            <a:off x="3986932" y="1310297"/>
            <a:ext cx="106809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00" dirty="0" smtClean="0"/>
              <a:t>Акции и иное участие в коммерческих организациях</a:t>
            </a:r>
            <a:endParaRPr lang="ru-RU" sz="900" dirty="0"/>
          </a:p>
        </p:txBody>
      </p:sp>
      <p:sp>
        <p:nvSpPr>
          <p:cNvPr id="61" name="TextBox 60"/>
          <p:cNvSpPr txBox="1"/>
          <p:nvPr/>
        </p:nvSpPr>
        <p:spPr>
          <a:xfrm>
            <a:off x="5057724" y="1459057"/>
            <a:ext cx="8872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00" dirty="0" smtClean="0"/>
              <a:t>Иные ценные бумаги</a:t>
            </a:r>
            <a:endParaRPr lang="ru-RU" sz="900" dirty="0"/>
          </a:p>
        </p:txBody>
      </p:sp>
      <p:sp>
        <p:nvSpPr>
          <p:cNvPr id="62" name="TextBox 61"/>
          <p:cNvSpPr txBox="1"/>
          <p:nvPr/>
        </p:nvSpPr>
        <p:spPr>
          <a:xfrm>
            <a:off x="6038665" y="1463325"/>
            <a:ext cx="9453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00" dirty="0" smtClean="0"/>
              <a:t>Распоряжение имуществом</a:t>
            </a:r>
            <a:endParaRPr lang="ru-RU" sz="900" dirty="0"/>
          </a:p>
        </p:txBody>
      </p:sp>
      <p:graphicFrame>
        <p:nvGraphicFramePr>
          <p:cNvPr id="63" name="Таблица 6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98768257"/>
              </p:ext>
            </p:extLst>
          </p:nvPr>
        </p:nvGraphicFramePr>
        <p:xfrm>
          <a:off x="540305" y="2204866"/>
          <a:ext cx="6302036" cy="139203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646570"/>
                <a:gridCol w="1217583"/>
                <a:gridCol w="1145961"/>
                <a:gridCol w="1145961"/>
                <a:gridCol w="1145961"/>
              </a:tblGrid>
              <a:tr h="810396">
                <a:tc>
                  <a:txBody>
                    <a:bodyPr/>
                    <a:lstStyle/>
                    <a:p>
                      <a:pPr algn="ctr"/>
                      <a:r>
                        <a:rPr lang="ru-RU" sz="1400" b="1" i="0" dirty="0" smtClean="0"/>
                        <a:t>Наименование и организационно-правовая</a:t>
                      </a:r>
                      <a:r>
                        <a:rPr lang="ru-RU" sz="1400" b="1" i="0" baseline="0" dirty="0" smtClean="0"/>
                        <a:t> форма организации</a:t>
                      </a:r>
                      <a:endParaRPr lang="ru-RU" sz="1400" b="1" i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i="0" dirty="0" smtClean="0"/>
                        <a:t>Место нахождения организации</a:t>
                      </a:r>
                      <a:endParaRPr lang="ru-RU" sz="1400" b="1" i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i="0" dirty="0" smtClean="0"/>
                        <a:t>Уставный капитал (тыс. руб.)</a:t>
                      </a:r>
                      <a:endParaRPr lang="ru-RU" sz="1400" b="1" i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i="0" dirty="0" smtClean="0"/>
                        <a:t>Доля участия</a:t>
                      </a:r>
                      <a:endParaRPr lang="ru-RU" sz="1400" b="1" i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i="0" dirty="0" smtClean="0"/>
                        <a:t>Основание участия</a:t>
                      </a:r>
                      <a:endParaRPr lang="ru-RU" sz="1400" b="1" i="0" dirty="0"/>
                    </a:p>
                  </a:txBody>
                  <a:tcPr/>
                </a:tc>
              </a:tr>
              <a:tr h="447154">
                <a:tc>
                  <a:txBody>
                    <a:bodyPr/>
                    <a:lstStyle/>
                    <a:p>
                      <a:pPr marL="0"/>
                      <a:endParaRPr lang="ru-RU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/>
                      <a:endParaRPr lang="ru-RU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/>
                      <a:endParaRPr lang="ru-RU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/>
                      <a:endParaRPr lang="ru-RU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/>
                      <a:endParaRPr lang="ru-RU" sz="1100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64" name="Таблица 6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02724123"/>
              </p:ext>
            </p:extLst>
          </p:nvPr>
        </p:nvGraphicFramePr>
        <p:xfrm>
          <a:off x="540305" y="3789041"/>
          <a:ext cx="7632095" cy="21602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111815"/>
                <a:gridCol w="2520280"/>
              </a:tblGrid>
              <a:tr h="386229">
                <a:tc gridSpan="2">
                  <a:txBody>
                    <a:bodyPr/>
                    <a:lstStyle/>
                    <a:p>
                      <a:pPr algn="l"/>
                      <a:r>
                        <a:rPr lang="ru-RU" sz="1400" b="1" i="0" dirty="0" smtClean="0"/>
                        <a:t>Добавление сведений</a:t>
                      </a:r>
                      <a:endParaRPr lang="ru-RU" sz="1400" b="1" i="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35695">
                <a:tc>
                  <a:txBody>
                    <a:bodyPr/>
                    <a:lstStyle/>
                    <a:p>
                      <a:pPr algn="l"/>
                      <a:r>
                        <a:rPr lang="ru-RU" sz="1400" b="0" i="0" dirty="0" smtClean="0"/>
                        <a:t>Наименование и организационно-правовая</a:t>
                      </a:r>
                      <a:r>
                        <a:rPr lang="ru-RU" sz="1400" b="0" i="0" baseline="0" dirty="0" smtClean="0"/>
                        <a:t> форма организации</a:t>
                      </a:r>
                      <a:endParaRPr lang="ru-RU" sz="1400" b="0" i="0" dirty="0"/>
                    </a:p>
                  </a:txBody>
                  <a:tcPr/>
                </a:tc>
                <a:tc rowSpan="5"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</a:tr>
              <a:tr h="335695">
                <a:tc>
                  <a:txBody>
                    <a:bodyPr/>
                    <a:lstStyle/>
                    <a:p>
                      <a:pPr algn="l"/>
                      <a:r>
                        <a:rPr lang="ru-RU" sz="1400" b="0" i="0" dirty="0" smtClean="0"/>
                        <a:t>Место нахождения организации</a:t>
                      </a:r>
                      <a:endParaRPr lang="ru-RU" sz="1400" b="0" i="0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</a:tr>
              <a:tr h="335695">
                <a:tc>
                  <a:txBody>
                    <a:bodyPr/>
                    <a:lstStyle/>
                    <a:p>
                      <a:pPr algn="l"/>
                      <a:r>
                        <a:rPr lang="ru-RU" sz="1400" b="0" i="0" dirty="0" smtClean="0"/>
                        <a:t>Уставный капитал (тыс. руб.)</a:t>
                      </a:r>
                      <a:endParaRPr lang="ru-RU" sz="1400" b="0" i="0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</a:tr>
              <a:tr h="335695">
                <a:tc>
                  <a:txBody>
                    <a:bodyPr/>
                    <a:lstStyle/>
                    <a:p>
                      <a:pPr algn="l"/>
                      <a:r>
                        <a:rPr lang="ru-RU" sz="1400" b="0" i="0" dirty="0" smtClean="0"/>
                        <a:t>Доля участия</a:t>
                      </a:r>
                      <a:endParaRPr lang="ru-RU" sz="1400" b="0" i="0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31231">
                <a:tc>
                  <a:txBody>
                    <a:bodyPr/>
                    <a:lstStyle/>
                    <a:p>
                      <a:pPr algn="l"/>
                      <a:r>
                        <a:rPr lang="ru-RU" sz="1400" b="0" i="0" dirty="0" smtClean="0"/>
                        <a:t>Основание участия</a:t>
                      </a:r>
                      <a:endParaRPr lang="ru-RU" sz="1400" b="0" i="0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5" name="TextBox 64"/>
          <p:cNvSpPr txBox="1"/>
          <p:nvPr/>
        </p:nvSpPr>
        <p:spPr>
          <a:xfrm>
            <a:off x="5491011" y="6100591"/>
            <a:ext cx="1005873" cy="307777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400" dirty="0" smtClean="0"/>
              <a:t>сохранить</a:t>
            </a:r>
            <a:endParaRPr lang="ru-RU" sz="1400" dirty="0"/>
          </a:p>
        </p:txBody>
      </p:sp>
      <p:sp>
        <p:nvSpPr>
          <p:cNvPr id="66" name="TextBox 65"/>
          <p:cNvSpPr txBox="1"/>
          <p:nvPr/>
        </p:nvSpPr>
        <p:spPr>
          <a:xfrm>
            <a:off x="6896208" y="6100591"/>
            <a:ext cx="1005873" cy="307777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400" dirty="0" smtClean="0"/>
              <a:t>закрыть</a:t>
            </a:r>
            <a:endParaRPr lang="ru-RU" sz="1400" dirty="0"/>
          </a:p>
        </p:txBody>
      </p:sp>
      <p:sp>
        <p:nvSpPr>
          <p:cNvPr id="67" name="TextBox 66"/>
          <p:cNvSpPr txBox="1"/>
          <p:nvPr/>
        </p:nvSpPr>
        <p:spPr>
          <a:xfrm>
            <a:off x="7047551" y="2204864"/>
            <a:ext cx="408205" cy="338554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/>
              <a:t>+</a:t>
            </a:r>
            <a:endParaRPr lang="ru-RU" sz="1600" b="1" dirty="0"/>
          </a:p>
        </p:txBody>
      </p:sp>
      <p:sp>
        <p:nvSpPr>
          <p:cNvPr id="68" name="TextBox 67"/>
          <p:cNvSpPr txBox="1"/>
          <p:nvPr/>
        </p:nvSpPr>
        <p:spPr>
          <a:xfrm>
            <a:off x="7047550" y="3198542"/>
            <a:ext cx="408205" cy="338554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/>
              <a:t>-</a:t>
            </a:r>
            <a:endParaRPr lang="ru-RU" sz="1600" b="1" dirty="0"/>
          </a:p>
        </p:txBody>
      </p:sp>
      <p:sp>
        <p:nvSpPr>
          <p:cNvPr id="69" name="TextBox 68"/>
          <p:cNvSpPr txBox="1"/>
          <p:nvPr/>
        </p:nvSpPr>
        <p:spPr>
          <a:xfrm>
            <a:off x="7047551" y="2676344"/>
            <a:ext cx="408205" cy="380657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endParaRPr lang="ru-RU" sz="3200" b="1" dirty="0"/>
          </a:p>
        </p:txBody>
      </p:sp>
      <p:cxnSp>
        <p:nvCxnSpPr>
          <p:cNvPr id="70" name="Прямая соединительная линия 69"/>
          <p:cNvCxnSpPr/>
          <p:nvPr/>
        </p:nvCxnSpPr>
        <p:spPr>
          <a:xfrm>
            <a:off x="7136522" y="2725997"/>
            <a:ext cx="98549" cy="216024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Прямая соединительная линия 70"/>
          <p:cNvCxnSpPr/>
          <p:nvPr/>
        </p:nvCxnSpPr>
        <p:spPr>
          <a:xfrm flipH="1">
            <a:off x="7241100" y="2737798"/>
            <a:ext cx="94003" cy="204223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" name="Капля 71"/>
          <p:cNvSpPr/>
          <p:nvPr/>
        </p:nvSpPr>
        <p:spPr>
          <a:xfrm>
            <a:off x="7151876" y="2929348"/>
            <a:ext cx="101008" cy="106406"/>
          </a:xfrm>
          <a:prstGeom prst="teardrop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3" name="Капля 72"/>
          <p:cNvSpPr/>
          <p:nvPr/>
        </p:nvSpPr>
        <p:spPr>
          <a:xfrm>
            <a:off x="7251653" y="2931563"/>
            <a:ext cx="97667" cy="106406"/>
          </a:xfrm>
          <a:prstGeom prst="teardrop">
            <a:avLst/>
          </a:prstGeom>
          <a:noFill/>
          <a:ln>
            <a:solidFill>
              <a:schemeClr val="tx1"/>
            </a:solidFill>
          </a:ln>
          <a:scene3d>
            <a:camera prst="perspectiveFront">
              <a:rot lat="0" lon="1080000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4" name="TextBox 73"/>
          <p:cNvSpPr txBox="1"/>
          <p:nvPr/>
        </p:nvSpPr>
        <p:spPr>
          <a:xfrm>
            <a:off x="7704347" y="2223197"/>
            <a:ext cx="1152128" cy="1077218"/>
          </a:xfrm>
          <a:prstGeom prst="rect">
            <a:avLst/>
          </a:prstGeom>
          <a:noFill/>
          <a:ln w="1587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600" dirty="0" smtClean="0"/>
              <a:t>Жмем «+»  </a:t>
            </a:r>
          </a:p>
          <a:p>
            <a:endParaRPr lang="ru-RU" sz="1600" dirty="0"/>
          </a:p>
          <a:p>
            <a:pPr algn="ctr"/>
            <a:r>
              <a:rPr lang="ru-RU" sz="1600" dirty="0" smtClean="0"/>
              <a:t>новая табличка</a:t>
            </a:r>
            <a:endParaRPr lang="ru-RU" sz="1600" dirty="0"/>
          </a:p>
        </p:txBody>
      </p:sp>
      <p:cxnSp>
        <p:nvCxnSpPr>
          <p:cNvPr id="75" name="Прямая со стрелкой 74"/>
          <p:cNvCxnSpPr/>
          <p:nvPr/>
        </p:nvCxnSpPr>
        <p:spPr>
          <a:xfrm>
            <a:off x="8302217" y="2543459"/>
            <a:ext cx="0" cy="218347"/>
          </a:xfrm>
          <a:prstGeom prst="straightConnector1">
            <a:avLst/>
          </a:prstGeom>
          <a:ln w="2222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6" name="TextBox 75"/>
          <p:cNvSpPr txBox="1"/>
          <p:nvPr/>
        </p:nvSpPr>
        <p:spPr>
          <a:xfrm>
            <a:off x="5793056" y="4221088"/>
            <a:ext cx="2255348" cy="246221"/>
          </a:xfrm>
          <a:prstGeom prst="rect">
            <a:avLst/>
          </a:prstGeom>
          <a:ln w="1905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endParaRPr lang="ru-RU" sz="1000" dirty="0"/>
          </a:p>
        </p:txBody>
      </p:sp>
      <p:sp>
        <p:nvSpPr>
          <p:cNvPr id="77" name="TextBox 76"/>
          <p:cNvSpPr txBox="1"/>
          <p:nvPr/>
        </p:nvSpPr>
        <p:spPr>
          <a:xfrm>
            <a:off x="5790743" y="4565833"/>
            <a:ext cx="2255348" cy="246221"/>
          </a:xfrm>
          <a:prstGeom prst="rect">
            <a:avLst/>
          </a:prstGeom>
          <a:ln w="1905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endParaRPr lang="ru-RU" sz="1000" dirty="0"/>
          </a:p>
        </p:txBody>
      </p:sp>
      <p:sp>
        <p:nvSpPr>
          <p:cNvPr id="78" name="TextBox 77"/>
          <p:cNvSpPr txBox="1"/>
          <p:nvPr/>
        </p:nvSpPr>
        <p:spPr>
          <a:xfrm>
            <a:off x="5793056" y="4938213"/>
            <a:ext cx="2255348" cy="246221"/>
          </a:xfrm>
          <a:prstGeom prst="rect">
            <a:avLst/>
          </a:prstGeom>
          <a:ln w="1905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endParaRPr lang="ru-RU" sz="1000" dirty="0"/>
          </a:p>
        </p:txBody>
      </p:sp>
      <p:sp>
        <p:nvSpPr>
          <p:cNvPr id="79" name="TextBox 78"/>
          <p:cNvSpPr txBox="1"/>
          <p:nvPr/>
        </p:nvSpPr>
        <p:spPr>
          <a:xfrm>
            <a:off x="5793056" y="5255164"/>
            <a:ext cx="2255348" cy="246221"/>
          </a:xfrm>
          <a:prstGeom prst="rect">
            <a:avLst/>
          </a:prstGeom>
          <a:ln w="1905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endParaRPr lang="ru-RU" sz="1000" dirty="0"/>
          </a:p>
        </p:txBody>
      </p:sp>
      <p:sp>
        <p:nvSpPr>
          <p:cNvPr id="80" name="TextBox 79"/>
          <p:cNvSpPr txBox="1"/>
          <p:nvPr/>
        </p:nvSpPr>
        <p:spPr>
          <a:xfrm>
            <a:off x="5790743" y="5605108"/>
            <a:ext cx="2255348" cy="246221"/>
          </a:xfrm>
          <a:prstGeom prst="rect">
            <a:avLst/>
          </a:prstGeom>
          <a:ln w="1905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endParaRPr lang="ru-RU" sz="1000" dirty="0"/>
          </a:p>
        </p:txBody>
      </p:sp>
    </p:spTree>
    <p:extLst>
      <p:ext uri="{BB962C8B-B14F-4D97-AF65-F5344CB8AC3E}">
        <p14:creationId xmlns:p14="http://schemas.microsoft.com/office/powerpoint/2010/main" val="376819475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Фигура, имеющая форму буквы L 4"/>
          <p:cNvSpPr/>
          <p:nvPr/>
        </p:nvSpPr>
        <p:spPr>
          <a:xfrm>
            <a:off x="177528" y="214490"/>
            <a:ext cx="8858968" cy="6495849"/>
          </a:xfrm>
          <a:prstGeom prst="corner">
            <a:avLst>
              <a:gd name="adj1" fmla="val 88661"/>
              <a:gd name="adj2" fmla="val 14492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1" name="Прямоугольник с одним скругленным углом 20"/>
          <p:cNvSpPr/>
          <p:nvPr/>
        </p:nvSpPr>
        <p:spPr>
          <a:xfrm>
            <a:off x="1103837" y="400255"/>
            <a:ext cx="720080" cy="549293"/>
          </a:xfrm>
          <a:prstGeom prst="round1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Прямоугольник с одним скругленным углом 28"/>
          <p:cNvSpPr/>
          <p:nvPr/>
        </p:nvSpPr>
        <p:spPr>
          <a:xfrm>
            <a:off x="1813712" y="400255"/>
            <a:ext cx="720080" cy="549293"/>
          </a:xfrm>
          <a:prstGeom prst="round1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Прямоугольник с одним скругленным углом 29"/>
          <p:cNvSpPr/>
          <p:nvPr/>
        </p:nvSpPr>
        <p:spPr>
          <a:xfrm>
            <a:off x="2521820" y="400255"/>
            <a:ext cx="720080" cy="549293"/>
          </a:xfrm>
          <a:prstGeom prst="round1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Прямоугольник с одним скругленным углом 30"/>
          <p:cNvSpPr/>
          <p:nvPr/>
        </p:nvSpPr>
        <p:spPr>
          <a:xfrm>
            <a:off x="3241900" y="400255"/>
            <a:ext cx="720080" cy="549293"/>
          </a:xfrm>
          <a:prstGeom prst="round1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Прямоугольник с одним скругленным углом 31"/>
          <p:cNvSpPr/>
          <p:nvPr/>
        </p:nvSpPr>
        <p:spPr>
          <a:xfrm>
            <a:off x="3962020" y="400255"/>
            <a:ext cx="720080" cy="549293"/>
          </a:xfrm>
          <a:prstGeom prst="round1Rect">
            <a:avLst/>
          </a:prstGeom>
          <a:pattFill prst="pct25">
            <a:fgClr>
              <a:schemeClr val="accent1"/>
            </a:fgClr>
            <a:bgClr>
              <a:schemeClr val="bg1"/>
            </a:bgClr>
          </a:patt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Прямоугольник с одним скругленным углом 32"/>
          <p:cNvSpPr/>
          <p:nvPr/>
        </p:nvSpPr>
        <p:spPr>
          <a:xfrm>
            <a:off x="4682100" y="400256"/>
            <a:ext cx="720080" cy="549292"/>
          </a:xfrm>
          <a:prstGeom prst="round1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Прямоугольник с одним скругленным углом 33"/>
          <p:cNvSpPr/>
          <p:nvPr/>
        </p:nvSpPr>
        <p:spPr>
          <a:xfrm>
            <a:off x="5402180" y="400256"/>
            <a:ext cx="720080" cy="549292"/>
          </a:xfrm>
          <a:prstGeom prst="round1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Прямоугольник с одним скругленным углом 34"/>
          <p:cNvSpPr/>
          <p:nvPr/>
        </p:nvSpPr>
        <p:spPr>
          <a:xfrm>
            <a:off x="6122260" y="407237"/>
            <a:ext cx="720080" cy="542311"/>
          </a:xfrm>
          <a:prstGeom prst="round1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Прямоугольник с одним скругленным углом 35"/>
          <p:cNvSpPr/>
          <p:nvPr/>
        </p:nvSpPr>
        <p:spPr>
          <a:xfrm>
            <a:off x="6842340" y="420240"/>
            <a:ext cx="720080" cy="529309"/>
          </a:xfrm>
          <a:prstGeom prst="round1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Прямоугольник с одним скругленным углом 36"/>
          <p:cNvSpPr/>
          <p:nvPr/>
        </p:nvSpPr>
        <p:spPr>
          <a:xfrm>
            <a:off x="7568271" y="404935"/>
            <a:ext cx="720080" cy="544613"/>
          </a:xfrm>
          <a:prstGeom prst="round1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TextBox 37"/>
          <p:cNvSpPr txBox="1"/>
          <p:nvPr/>
        </p:nvSpPr>
        <p:spPr>
          <a:xfrm>
            <a:off x="189363" y="420315"/>
            <a:ext cx="9361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00" dirty="0" smtClean="0"/>
              <a:t>Сведения</a:t>
            </a:r>
          </a:p>
          <a:p>
            <a:r>
              <a:rPr lang="ru-RU" sz="900" dirty="0" smtClean="0"/>
              <a:t>о подопечном</a:t>
            </a:r>
            <a:endParaRPr lang="ru-RU" sz="900" dirty="0"/>
          </a:p>
        </p:txBody>
      </p:sp>
      <p:sp>
        <p:nvSpPr>
          <p:cNvPr id="39" name="TextBox 38"/>
          <p:cNvSpPr txBox="1"/>
          <p:nvPr/>
        </p:nvSpPr>
        <p:spPr>
          <a:xfrm>
            <a:off x="1806690" y="450991"/>
            <a:ext cx="6882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00" dirty="0"/>
              <a:t>У</a:t>
            </a:r>
            <a:r>
              <a:rPr lang="ru-RU" sz="900" dirty="0" smtClean="0"/>
              <a:t>становлении опеки</a:t>
            </a:r>
            <a:endParaRPr lang="ru-RU" sz="900" dirty="0"/>
          </a:p>
        </p:txBody>
      </p:sp>
      <p:sp>
        <p:nvSpPr>
          <p:cNvPr id="41" name="TextBox 40"/>
          <p:cNvSpPr txBox="1"/>
          <p:nvPr/>
        </p:nvSpPr>
        <p:spPr>
          <a:xfrm>
            <a:off x="1138322" y="491034"/>
            <a:ext cx="72008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00" dirty="0" smtClean="0"/>
              <a:t>Родители</a:t>
            </a:r>
            <a:endParaRPr lang="ru-RU" sz="900" dirty="0"/>
          </a:p>
        </p:txBody>
      </p:sp>
      <p:sp>
        <p:nvSpPr>
          <p:cNvPr id="42" name="TextBox 41"/>
          <p:cNvSpPr txBox="1"/>
          <p:nvPr/>
        </p:nvSpPr>
        <p:spPr>
          <a:xfrm>
            <a:off x="2524847" y="506641"/>
            <a:ext cx="72008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00" dirty="0" smtClean="0"/>
              <a:t>Опекуны</a:t>
            </a:r>
            <a:endParaRPr lang="ru-RU" sz="900" dirty="0"/>
          </a:p>
        </p:txBody>
      </p:sp>
      <p:sp>
        <p:nvSpPr>
          <p:cNvPr id="43" name="TextBox 42"/>
          <p:cNvSpPr txBox="1"/>
          <p:nvPr/>
        </p:nvSpPr>
        <p:spPr>
          <a:xfrm>
            <a:off x="3244927" y="506627"/>
            <a:ext cx="72008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00" dirty="0" smtClean="0"/>
              <a:t>Здоровье</a:t>
            </a:r>
            <a:endParaRPr lang="ru-RU" sz="900" dirty="0"/>
          </a:p>
        </p:txBody>
      </p:sp>
      <p:sp>
        <p:nvSpPr>
          <p:cNvPr id="44" name="TextBox 43"/>
          <p:cNvSpPr txBox="1"/>
          <p:nvPr/>
        </p:nvSpPr>
        <p:spPr>
          <a:xfrm>
            <a:off x="3938000" y="520241"/>
            <a:ext cx="7441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00" dirty="0" smtClean="0"/>
              <a:t>Имущество</a:t>
            </a:r>
            <a:endParaRPr lang="ru-RU" sz="900" dirty="0"/>
          </a:p>
        </p:txBody>
      </p:sp>
      <p:sp>
        <p:nvSpPr>
          <p:cNvPr id="45" name="TextBox 44"/>
          <p:cNvSpPr txBox="1"/>
          <p:nvPr/>
        </p:nvSpPr>
        <p:spPr>
          <a:xfrm>
            <a:off x="4599252" y="520241"/>
            <a:ext cx="86608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00" dirty="0" smtClean="0"/>
              <a:t>Образование</a:t>
            </a:r>
            <a:endParaRPr lang="ru-RU" sz="900" dirty="0"/>
          </a:p>
        </p:txBody>
      </p:sp>
      <p:sp>
        <p:nvSpPr>
          <p:cNvPr id="46" name="TextBox 45"/>
          <p:cNvSpPr txBox="1"/>
          <p:nvPr/>
        </p:nvSpPr>
        <p:spPr>
          <a:xfrm>
            <a:off x="5394865" y="494182"/>
            <a:ext cx="7200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00" dirty="0" smtClean="0"/>
              <a:t>Родствен</a:t>
            </a:r>
          </a:p>
          <a:p>
            <a:pPr algn="ctr"/>
            <a:r>
              <a:rPr lang="ru-RU" sz="900" dirty="0" err="1" smtClean="0"/>
              <a:t>ники</a:t>
            </a:r>
            <a:endParaRPr lang="ru-RU" sz="900" dirty="0"/>
          </a:p>
        </p:txBody>
      </p:sp>
      <p:sp>
        <p:nvSpPr>
          <p:cNvPr id="47" name="TextBox 46"/>
          <p:cNvSpPr txBox="1"/>
          <p:nvPr/>
        </p:nvSpPr>
        <p:spPr>
          <a:xfrm>
            <a:off x="6122260" y="520241"/>
            <a:ext cx="72008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00" dirty="0" smtClean="0"/>
              <a:t>Доходы</a:t>
            </a:r>
            <a:endParaRPr lang="ru-RU" sz="900" dirty="0"/>
          </a:p>
        </p:txBody>
      </p:sp>
      <p:sp>
        <p:nvSpPr>
          <p:cNvPr id="48" name="TextBox 47"/>
          <p:cNvSpPr txBox="1"/>
          <p:nvPr/>
        </p:nvSpPr>
        <p:spPr>
          <a:xfrm>
            <a:off x="6842340" y="441717"/>
            <a:ext cx="720080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00" dirty="0" smtClean="0"/>
              <a:t>Жилищная обеспеченность</a:t>
            </a:r>
            <a:endParaRPr lang="ru-RU" sz="900" dirty="0"/>
          </a:p>
        </p:txBody>
      </p:sp>
      <p:sp>
        <p:nvSpPr>
          <p:cNvPr id="50" name="TextBox 49"/>
          <p:cNvSpPr txBox="1"/>
          <p:nvPr/>
        </p:nvSpPr>
        <p:spPr>
          <a:xfrm>
            <a:off x="7560331" y="503622"/>
            <a:ext cx="7200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00" dirty="0" smtClean="0"/>
              <a:t>Снятие</a:t>
            </a:r>
          </a:p>
          <a:p>
            <a:pPr algn="ctr"/>
            <a:r>
              <a:rPr lang="ru-RU" sz="900" dirty="0" smtClean="0"/>
              <a:t>с учета</a:t>
            </a:r>
            <a:endParaRPr lang="ru-RU" sz="900" dirty="0"/>
          </a:p>
        </p:txBody>
      </p:sp>
      <p:sp>
        <p:nvSpPr>
          <p:cNvPr id="51" name="Прямоугольник с одним скругленным углом 50"/>
          <p:cNvSpPr/>
          <p:nvPr/>
        </p:nvSpPr>
        <p:spPr>
          <a:xfrm>
            <a:off x="8280411" y="400257"/>
            <a:ext cx="720080" cy="549292"/>
          </a:xfrm>
          <a:prstGeom prst="round1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2" name="TextBox 51"/>
          <p:cNvSpPr txBox="1"/>
          <p:nvPr/>
        </p:nvSpPr>
        <p:spPr>
          <a:xfrm>
            <a:off x="8288351" y="361728"/>
            <a:ext cx="7200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00" dirty="0" smtClean="0"/>
              <a:t>Дополнительная информация</a:t>
            </a:r>
            <a:endParaRPr lang="ru-RU" sz="900" dirty="0"/>
          </a:p>
        </p:txBody>
      </p:sp>
      <p:cxnSp>
        <p:nvCxnSpPr>
          <p:cNvPr id="26" name="Прямая соединительная линия 25"/>
          <p:cNvCxnSpPr/>
          <p:nvPr/>
        </p:nvCxnSpPr>
        <p:spPr>
          <a:xfrm>
            <a:off x="189363" y="1196752"/>
            <a:ext cx="1862357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единительная линия 26"/>
          <p:cNvCxnSpPr/>
          <p:nvPr/>
        </p:nvCxnSpPr>
        <p:spPr>
          <a:xfrm>
            <a:off x="2051720" y="1196752"/>
            <a:ext cx="0" cy="72008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единительная линия 27"/>
          <p:cNvCxnSpPr/>
          <p:nvPr/>
        </p:nvCxnSpPr>
        <p:spPr>
          <a:xfrm flipV="1">
            <a:off x="189363" y="1890656"/>
            <a:ext cx="1867049" cy="13568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6412" y="1350095"/>
            <a:ext cx="1003420" cy="566737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49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34908" y="1350095"/>
            <a:ext cx="1003420" cy="566737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5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94331" y="1360355"/>
            <a:ext cx="1003420" cy="566737"/>
          </a:xfrm>
          <a:prstGeom prst="rect">
            <a:avLst/>
          </a:prstGeom>
          <a:pattFill prst="pct25">
            <a:fgClr>
              <a:schemeClr val="accent1"/>
            </a:fgClr>
            <a:bgClr>
              <a:schemeClr val="bg1"/>
            </a:bgClr>
          </a:pattFill>
          <a:ln>
            <a:noFill/>
          </a:ln>
          <a:effectLst/>
        </p:spPr>
      </p:pic>
      <p:pic>
        <p:nvPicPr>
          <p:cNvPr id="5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19271" y="1360354"/>
            <a:ext cx="1003420" cy="566737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5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80590" y="1364623"/>
            <a:ext cx="1003420" cy="566737"/>
          </a:xfrm>
          <a:prstGeom prst="rect">
            <a:avLst/>
          </a:prstGeom>
          <a:noFill/>
          <a:ln>
            <a:noFill/>
          </a:ln>
          <a:effectLst/>
        </p:spPr>
      </p:pic>
      <p:cxnSp>
        <p:nvCxnSpPr>
          <p:cNvPr id="56" name="Прямая соединительная линия 55"/>
          <p:cNvCxnSpPr/>
          <p:nvPr/>
        </p:nvCxnSpPr>
        <p:spPr>
          <a:xfrm flipV="1">
            <a:off x="6984010" y="1903264"/>
            <a:ext cx="2052486" cy="13568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TextBox 56"/>
          <p:cNvSpPr txBox="1"/>
          <p:nvPr/>
        </p:nvSpPr>
        <p:spPr>
          <a:xfrm>
            <a:off x="540305" y="1518047"/>
            <a:ext cx="1127063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00" dirty="0" smtClean="0"/>
              <a:t>Недвижимость</a:t>
            </a:r>
            <a:endParaRPr lang="ru-RU" sz="900" dirty="0"/>
          </a:p>
        </p:txBody>
      </p:sp>
      <p:sp>
        <p:nvSpPr>
          <p:cNvPr id="58" name="TextBox 57"/>
          <p:cNvSpPr txBox="1"/>
          <p:nvPr/>
        </p:nvSpPr>
        <p:spPr>
          <a:xfrm>
            <a:off x="2114487" y="1463325"/>
            <a:ext cx="8872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00" dirty="0" smtClean="0"/>
              <a:t>Денежные средства</a:t>
            </a:r>
            <a:endParaRPr lang="ru-RU" sz="900" dirty="0"/>
          </a:p>
        </p:txBody>
      </p:sp>
      <p:sp>
        <p:nvSpPr>
          <p:cNvPr id="59" name="TextBox 58"/>
          <p:cNvSpPr txBox="1"/>
          <p:nvPr/>
        </p:nvSpPr>
        <p:spPr>
          <a:xfrm>
            <a:off x="3102358" y="1448797"/>
            <a:ext cx="8872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00" dirty="0" smtClean="0"/>
              <a:t>Транспортные средства</a:t>
            </a:r>
            <a:endParaRPr lang="ru-RU" sz="900" dirty="0"/>
          </a:p>
        </p:txBody>
      </p:sp>
      <p:sp>
        <p:nvSpPr>
          <p:cNvPr id="60" name="TextBox 59"/>
          <p:cNvSpPr txBox="1"/>
          <p:nvPr/>
        </p:nvSpPr>
        <p:spPr>
          <a:xfrm>
            <a:off x="3989627" y="1320557"/>
            <a:ext cx="106809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00" dirty="0" smtClean="0"/>
              <a:t>Акции и иное участие в коммерческих организациях</a:t>
            </a:r>
            <a:endParaRPr lang="ru-RU" sz="900" dirty="0"/>
          </a:p>
        </p:txBody>
      </p:sp>
      <p:sp>
        <p:nvSpPr>
          <p:cNvPr id="61" name="TextBox 60"/>
          <p:cNvSpPr txBox="1"/>
          <p:nvPr/>
        </p:nvSpPr>
        <p:spPr>
          <a:xfrm>
            <a:off x="5057724" y="1459057"/>
            <a:ext cx="8872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00" dirty="0" smtClean="0"/>
              <a:t>Иные ценные бумаги</a:t>
            </a:r>
            <a:endParaRPr lang="ru-RU" sz="900" dirty="0"/>
          </a:p>
        </p:txBody>
      </p:sp>
      <p:sp>
        <p:nvSpPr>
          <p:cNvPr id="62" name="TextBox 61"/>
          <p:cNvSpPr txBox="1"/>
          <p:nvPr/>
        </p:nvSpPr>
        <p:spPr>
          <a:xfrm>
            <a:off x="6038665" y="1463325"/>
            <a:ext cx="9453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00" dirty="0" smtClean="0"/>
              <a:t>Распоряжение имуществом</a:t>
            </a:r>
            <a:endParaRPr lang="ru-RU" sz="900" dirty="0"/>
          </a:p>
        </p:txBody>
      </p:sp>
      <p:graphicFrame>
        <p:nvGraphicFramePr>
          <p:cNvPr id="63" name="Таблица 6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64910577"/>
              </p:ext>
            </p:extLst>
          </p:nvPr>
        </p:nvGraphicFramePr>
        <p:xfrm>
          <a:off x="540305" y="2204866"/>
          <a:ext cx="6302036" cy="139203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51375"/>
                <a:gridCol w="1368152"/>
                <a:gridCol w="1584176"/>
                <a:gridCol w="1080120"/>
                <a:gridCol w="1118213"/>
              </a:tblGrid>
              <a:tr h="810396">
                <a:tc>
                  <a:txBody>
                    <a:bodyPr/>
                    <a:lstStyle/>
                    <a:p>
                      <a:pPr algn="ctr"/>
                      <a:r>
                        <a:rPr lang="ru-RU" sz="1400" b="1" i="0" dirty="0" smtClean="0"/>
                        <a:t>Вид ценной бумаги</a:t>
                      </a:r>
                      <a:endParaRPr lang="ru-RU" sz="1400" b="1" i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i="0" dirty="0" smtClean="0"/>
                        <a:t>Лицо, выпустившее ценную бумагу</a:t>
                      </a:r>
                      <a:endParaRPr lang="ru-RU" sz="1400" b="1" i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i="0" dirty="0" smtClean="0"/>
                        <a:t>Номинальная величина</a:t>
                      </a:r>
                      <a:r>
                        <a:rPr lang="ru-RU" sz="1400" b="1" i="0" baseline="0" dirty="0" smtClean="0"/>
                        <a:t> обязательства </a:t>
                      </a:r>
                      <a:r>
                        <a:rPr lang="ru-RU" sz="1400" b="1" i="0" dirty="0" smtClean="0"/>
                        <a:t>(тыс. руб.)</a:t>
                      </a:r>
                      <a:endParaRPr lang="ru-RU" sz="1400" b="1" i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i="0" dirty="0" smtClean="0"/>
                        <a:t>Общее количество</a:t>
                      </a:r>
                      <a:endParaRPr lang="ru-RU" sz="1400" b="1" i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i="0" dirty="0" smtClean="0"/>
                        <a:t>Общая стоимость (тыс. руб.)</a:t>
                      </a:r>
                      <a:endParaRPr lang="ru-RU" sz="1400" b="1" i="0" dirty="0"/>
                    </a:p>
                  </a:txBody>
                  <a:tcPr/>
                </a:tc>
              </a:tr>
              <a:tr h="447154">
                <a:tc>
                  <a:txBody>
                    <a:bodyPr/>
                    <a:lstStyle/>
                    <a:p>
                      <a:pPr marL="0"/>
                      <a:endParaRPr lang="ru-RU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/>
                      <a:endParaRPr lang="ru-RU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/>
                      <a:endParaRPr lang="ru-RU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/>
                      <a:endParaRPr lang="ru-RU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/>
                      <a:endParaRPr lang="ru-RU" sz="11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4" name="TextBox 63"/>
          <p:cNvSpPr txBox="1"/>
          <p:nvPr/>
        </p:nvSpPr>
        <p:spPr>
          <a:xfrm>
            <a:off x="7047551" y="2204864"/>
            <a:ext cx="408205" cy="338554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/>
              <a:t>+</a:t>
            </a:r>
            <a:endParaRPr lang="ru-RU" sz="1600" b="1" dirty="0"/>
          </a:p>
        </p:txBody>
      </p:sp>
      <p:sp>
        <p:nvSpPr>
          <p:cNvPr id="65" name="TextBox 64"/>
          <p:cNvSpPr txBox="1"/>
          <p:nvPr/>
        </p:nvSpPr>
        <p:spPr>
          <a:xfrm>
            <a:off x="7036997" y="2683379"/>
            <a:ext cx="408205" cy="380657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endParaRPr lang="ru-RU" sz="3200" b="1" dirty="0"/>
          </a:p>
        </p:txBody>
      </p:sp>
      <p:sp>
        <p:nvSpPr>
          <p:cNvPr id="66" name="TextBox 65"/>
          <p:cNvSpPr txBox="1"/>
          <p:nvPr/>
        </p:nvSpPr>
        <p:spPr>
          <a:xfrm>
            <a:off x="7047550" y="3198542"/>
            <a:ext cx="408205" cy="338554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/>
              <a:t>-</a:t>
            </a:r>
            <a:endParaRPr lang="ru-RU" sz="1600" b="1" dirty="0"/>
          </a:p>
        </p:txBody>
      </p:sp>
      <p:cxnSp>
        <p:nvCxnSpPr>
          <p:cNvPr id="67" name="Прямая соединительная линия 66"/>
          <p:cNvCxnSpPr/>
          <p:nvPr/>
        </p:nvCxnSpPr>
        <p:spPr>
          <a:xfrm>
            <a:off x="7136522" y="2725997"/>
            <a:ext cx="98549" cy="216024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Прямая соединительная линия 67"/>
          <p:cNvCxnSpPr/>
          <p:nvPr/>
        </p:nvCxnSpPr>
        <p:spPr>
          <a:xfrm flipH="1">
            <a:off x="7241100" y="2737798"/>
            <a:ext cx="94003" cy="204223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" name="Капля 68"/>
          <p:cNvSpPr/>
          <p:nvPr/>
        </p:nvSpPr>
        <p:spPr>
          <a:xfrm>
            <a:off x="7151876" y="2929348"/>
            <a:ext cx="101008" cy="106406"/>
          </a:xfrm>
          <a:prstGeom prst="teardrop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0" name="Капля 69"/>
          <p:cNvSpPr/>
          <p:nvPr/>
        </p:nvSpPr>
        <p:spPr>
          <a:xfrm>
            <a:off x="7251653" y="2931563"/>
            <a:ext cx="97667" cy="106406"/>
          </a:xfrm>
          <a:prstGeom prst="teardrop">
            <a:avLst/>
          </a:prstGeom>
          <a:noFill/>
          <a:ln>
            <a:solidFill>
              <a:schemeClr val="tx1"/>
            </a:solidFill>
          </a:ln>
          <a:scene3d>
            <a:camera prst="perspectiveFront">
              <a:rot lat="0" lon="1080000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1" name="TextBox 70"/>
          <p:cNvSpPr txBox="1"/>
          <p:nvPr/>
        </p:nvSpPr>
        <p:spPr>
          <a:xfrm>
            <a:off x="7704347" y="2223197"/>
            <a:ext cx="1152128" cy="1077218"/>
          </a:xfrm>
          <a:prstGeom prst="rect">
            <a:avLst/>
          </a:prstGeom>
          <a:noFill/>
          <a:ln w="1587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600" dirty="0" smtClean="0"/>
              <a:t>Жмем «+»  </a:t>
            </a:r>
          </a:p>
          <a:p>
            <a:endParaRPr lang="ru-RU" sz="1600" dirty="0"/>
          </a:p>
          <a:p>
            <a:pPr algn="ctr"/>
            <a:r>
              <a:rPr lang="ru-RU" sz="1600" dirty="0" smtClean="0"/>
              <a:t>новая табличка</a:t>
            </a:r>
            <a:endParaRPr lang="ru-RU" sz="1600" dirty="0"/>
          </a:p>
        </p:txBody>
      </p:sp>
      <p:cxnSp>
        <p:nvCxnSpPr>
          <p:cNvPr id="72" name="Прямая со стрелкой 71"/>
          <p:cNvCxnSpPr/>
          <p:nvPr/>
        </p:nvCxnSpPr>
        <p:spPr>
          <a:xfrm>
            <a:off x="8302217" y="2543459"/>
            <a:ext cx="0" cy="218347"/>
          </a:xfrm>
          <a:prstGeom prst="straightConnector1">
            <a:avLst/>
          </a:prstGeom>
          <a:ln w="2222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73" name="Таблица 7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91271157"/>
              </p:ext>
            </p:extLst>
          </p:nvPr>
        </p:nvGraphicFramePr>
        <p:xfrm>
          <a:off x="540305" y="3789041"/>
          <a:ext cx="7632095" cy="21602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111815"/>
                <a:gridCol w="2520280"/>
              </a:tblGrid>
              <a:tr h="386229">
                <a:tc gridSpan="2">
                  <a:txBody>
                    <a:bodyPr/>
                    <a:lstStyle/>
                    <a:p>
                      <a:pPr algn="l"/>
                      <a:r>
                        <a:rPr lang="ru-RU" sz="1400" b="1" i="0" dirty="0" smtClean="0"/>
                        <a:t>Добавление сведений</a:t>
                      </a:r>
                      <a:endParaRPr lang="ru-RU" sz="1400" b="1" i="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35695">
                <a:tc>
                  <a:txBody>
                    <a:bodyPr/>
                    <a:lstStyle/>
                    <a:p>
                      <a:pPr algn="l"/>
                      <a:r>
                        <a:rPr lang="ru-RU" sz="1400" b="0" i="0" dirty="0" smtClean="0"/>
                        <a:t>Вид ценной бумаги</a:t>
                      </a:r>
                      <a:endParaRPr lang="ru-RU" sz="1400" b="0" i="0" dirty="0"/>
                    </a:p>
                  </a:txBody>
                  <a:tcPr/>
                </a:tc>
                <a:tc rowSpan="5"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</a:tr>
              <a:tr h="335695">
                <a:tc>
                  <a:txBody>
                    <a:bodyPr/>
                    <a:lstStyle/>
                    <a:p>
                      <a:pPr algn="l"/>
                      <a:r>
                        <a:rPr lang="ru-RU" sz="1400" b="0" i="0" dirty="0" smtClean="0"/>
                        <a:t>Лицо, выпустившее ценную бумагу</a:t>
                      </a:r>
                      <a:endParaRPr lang="ru-RU" sz="1400" b="0" i="0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</a:tr>
              <a:tr h="335695">
                <a:tc>
                  <a:txBody>
                    <a:bodyPr/>
                    <a:lstStyle/>
                    <a:p>
                      <a:pPr algn="l"/>
                      <a:r>
                        <a:rPr lang="ru-RU" sz="1400" b="0" i="0" dirty="0" smtClean="0"/>
                        <a:t>Номинальная величина обязательства (тыс. руб.)</a:t>
                      </a:r>
                      <a:endParaRPr lang="ru-RU" sz="1400" b="0" i="0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</a:tr>
              <a:tr h="335695">
                <a:tc>
                  <a:txBody>
                    <a:bodyPr/>
                    <a:lstStyle/>
                    <a:p>
                      <a:pPr algn="l"/>
                      <a:r>
                        <a:rPr lang="ru-RU" sz="1400" b="0" i="0" dirty="0" smtClean="0"/>
                        <a:t>Общее количество</a:t>
                      </a:r>
                      <a:endParaRPr lang="ru-RU" sz="1400" b="0" i="0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31231">
                <a:tc>
                  <a:txBody>
                    <a:bodyPr/>
                    <a:lstStyle/>
                    <a:p>
                      <a:pPr algn="l"/>
                      <a:r>
                        <a:rPr lang="ru-RU" sz="1400" b="0" i="0" dirty="0" smtClean="0"/>
                        <a:t>Общая стоимость (тыс. руб.)</a:t>
                      </a:r>
                      <a:endParaRPr lang="ru-RU" sz="1400" b="0" i="0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74" name="TextBox 73"/>
          <p:cNvSpPr txBox="1"/>
          <p:nvPr/>
        </p:nvSpPr>
        <p:spPr>
          <a:xfrm>
            <a:off x="5491011" y="6100591"/>
            <a:ext cx="1005873" cy="307777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400" dirty="0" smtClean="0"/>
              <a:t>сохранить</a:t>
            </a:r>
            <a:endParaRPr lang="ru-RU" sz="1400" dirty="0"/>
          </a:p>
        </p:txBody>
      </p:sp>
      <p:sp>
        <p:nvSpPr>
          <p:cNvPr id="75" name="TextBox 74"/>
          <p:cNvSpPr txBox="1"/>
          <p:nvPr/>
        </p:nvSpPr>
        <p:spPr>
          <a:xfrm>
            <a:off x="6896208" y="6100591"/>
            <a:ext cx="1005873" cy="307777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400" dirty="0" smtClean="0"/>
              <a:t>закрыть</a:t>
            </a:r>
            <a:endParaRPr lang="ru-RU" sz="1400" dirty="0"/>
          </a:p>
        </p:txBody>
      </p:sp>
      <p:sp>
        <p:nvSpPr>
          <p:cNvPr id="76" name="TextBox 75"/>
          <p:cNvSpPr txBox="1"/>
          <p:nvPr/>
        </p:nvSpPr>
        <p:spPr>
          <a:xfrm>
            <a:off x="5793056" y="4221088"/>
            <a:ext cx="2255348" cy="246221"/>
          </a:xfrm>
          <a:prstGeom prst="rect">
            <a:avLst/>
          </a:prstGeom>
          <a:ln w="1905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endParaRPr lang="ru-RU" sz="1000" dirty="0"/>
          </a:p>
        </p:txBody>
      </p:sp>
      <p:sp>
        <p:nvSpPr>
          <p:cNvPr id="77" name="TextBox 76"/>
          <p:cNvSpPr txBox="1"/>
          <p:nvPr/>
        </p:nvSpPr>
        <p:spPr>
          <a:xfrm>
            <a:off x="5800487" y="4535071"/>
            <a:ext cx="2255348" cy="246221"/>
          </a:xfrm>
          <a:prstGeom prst="rect">
            <a:avLst/>
          </a:prstGeom>
          <a:ln w="1905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endParaRPr lang="ru-RU" sz="1000" dirty="0"/>
          </a:p>
        </p:txBody>
      </p:sp>
      <p:sp>
        <p:nvSpPr>
          <p:cNvPr id="78" name="TextBox 77"/>
          <p:cNvSpPr txBox="1"/>
          <p:nvPr/>
        </p:nvSpPr>
        <p:spPr>
          <a:xfrm>
            <a:off x="5793056" y="4869160"/>
            <a:ext cx="2255348" cy="246221"/>
          </a:xfrm>
          <a:prstGeom prst="rect">
            <a:avLst/>
          </a:prstGeom>
          <a:ln w="1905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endParaRPr lang="ru-RU" sz="1000" dirty="0"/>
          </a:p>
        </p:txBody>
      </p:sp>
      <p:sp>
        <p:nvSpPr>
          <p:cNvPr id="79" name="TextBox 78"/>
          <p:cNvSpPr txBox="1"/>
          <p:nvPr/>
        </p:nvSpPr>
        <p:spPr>
          <a:xfrm>
            <a:off x="5800487" y="5538137"/>
            <a:ext cx="2255348" cy="246221"/>
          </a:xfrm>
          <a:prstGeom prst="rect">
            <a:avLst/>
          </a:prstGeom>
          <a:ln w="1905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endParaRPr lang="ru-RU" sz="1000" dirty="0"/>
          </a:p>
        </p:txBody>
      </p:sp>
      <p:sp>
        <p:nvSpPr>
          <p:cNvPr id="80" name="TextBox 79"/>
          <p:cNvSpPr txBox="1"/>
          <p:nvPr/>
        </p:nvSpPr>
        <p:spPr>
          <a:xfrm>
            <a:off x="5793056" y="5229200"/>
            <a:ext cx="2255348" cy="246221"/>
          </a:xfrm>
          <a:prstGeom prst="rect">
            <a:avLst/>
          </a:prstGeom>
          <a:ln w="1905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endParaRPr lang="ru-RU" sz="1000" dirty="0"/>
          </a:p>
        </p:txBody>
      </p:sp>
    </p:spTree>
    <p:extLst>
      <p:ext uri="{BB962C8B-B14F-4D97-AF65-F5344CB8AC3E}">
        <p14:creationId xmlns:p14="http://schemas.microsoft.com/office/powerpoint/2010/main" val="379574076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Фигура, имеющая форму буквы L 4"/>
          <p:cNvSpPr/>
          <p:nvPr/>
        </p:nvSpPr>
        <p:spPr>
          <a:xfrm>
            <a:off x="177528" y="214491"/>
            <a:ext cx="8858968" cy="6495849"/>
          </a:xfrm>
          <a:prstGeom prst="corner">
            <a:avLst>
              <a:gd name="adj1" fmla="val 88661"/>
              <a:gd name="adj2" fmla="val 14492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1" name="Прямоугольник с одним скругленным углом 20"/>
          <p:cNvSpPr/>
          <p:nvPr/>
        </p:nvSpPr>
        <p:spPr>
          <a:xfrm>
            <a:off x="1103837" y="400255"/>
            <a:ext cx="720080" cy="549293"/>
          </a:xfrm>
          <a:prstGeom prst="round1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Прямоугольник с одним скругленным углом 28"/>
          <p:cNvSpPr/>
          <p:nvPr/>
        </p:nvSpPr>
        <p:spPr>
          <a:xfrm>
            <a:off x="1813712" y="400255"/>
            <a:ext cx="720080" cy="549293"/>
          </a:xfrm>
          <a:prstGeom prst="round1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Прямоугольник с одним скругленным углом 29"/>
          <p:cNvSpPr/>
          <p:nvPr/>
        </p:nvSpPr>
        <p:spPr>
          <a:xfrm>
            <a:off x="2521820" y="400255"/>
            <a:ext cx="720080" cy="549293"/>
          </a:xfrm>
          <a:prstGeom prst="round1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Прямоугольник с одним скругленным углом 30"/>
          <p:cNvSpPr/>
          <p:nvPr/>
        </p:nvSpPr>
        <p:spPr>
          <a:xfrm>
            <a:off x="3241900" y="400255"/>
            <a:ext cx="720080" cy="549293"/>
          </a:xfrm>
          <a:prstGeom prst="round1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Прямоугольник с одним скругленным углом 31"/>
          <p:cNvSpPr/>
          <p:nvPr/>
        </p:nvSpPr>
        <p:spPr>
          <a:xfrm>
            <a:off x="3962020" y="400255"/>
            <a:ext cx="720080" cy="549293"/>
          </a:xfrm>
          <a:prstGeom prst="round1Rect">
            <a:avLst/>
          </a:prstGeom>
          <a:pattFill prst="pct25">
            <a:fgClr>
              <a:schemeClr val="accent1"/>
            </a:fgClr>
            <a:bgClr>
              <a:schemeClr val="bg1"/>
            </a:bgClr>
          </a:patt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Прямоугольник с одним скругленным углом 32"/>
          <p:cNvSpPr/>
          <p:nvPr/>
        </p:nvSpPr>
        <p:spPr>
          <a:xfrm>
            <a:off x="4682100" y="400256"/>
            <a:ext cx="720080" cy="549292"/>
          </a:xfrm>
          <a:prstGeom prst="round1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Прямоугольник с одним скругленным углом 33"/>
          <p:cNvSpPr/>
          <p:nvPr/>
        </p:nvSpPr>
        <p:spPr>
          <a:xfrm>
            <a:off x="5402180" y="400256"/>
            <a:ext cx="720080" cy="549292"/>
          </a:xfrm>
          <a:prstGeom prst="round1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Прямоугольник с одним скругленным углом 34"/>
          <p:cNvSpPr/>
          <p:nvPr/>
        </p:nvSpPr>
        <p:spPr>
          <a:xfrm>
            <a:off x="6122260" y="407237"/>
            <a:ext cx="720080" cy="542311"/>
          </a:xfrm>
          <a:prstGeom prst="round1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Прямоугольник с одним скругленным углом 35"/>
          <p:cNvSpPr/>
          <p:nvPr/>
        </p:nvSpPr>
        <p:spPr>
          <a:xfrm>
            <a:off x="6842340" y="420240"/>
            <a:ext cx="720080" cy="529309"/>
          </a:xfrm>
          <a:prstGeom prst="round1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Прямоугольник с одним скругленным углом 36"/>
          <p:cNvSpPr/>
          <p:nvPr/>
        </p:nvSpPr>
        <p:spPr>
          <a:xfrm>
            <a:off x="7568271" y="404935"/>
            <a:ext cx="720080" cy="544613"/>
          </a:xfrm>
          <a:prstGeom prst="round1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TextBox 37"/>
          <p:cNvSpPr txBox="1"/>
          <p:nvPr/>
        </p:nvSpPr>
        <p:spPr>
          <a:xfrm>
            <a:off x="189363" y="420315"/>
            <a:ext cx="9361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00" dirty="0" smtClean="0"/>
              <a:t>Сведения</a:t>
            </a:r>
          </a:p>
          <a:p>
            <a:r>
              <a:rPr lang="ru-RU" sz="900" dirty="0" smtClean="0"/>
              <a:t>о подопечном</a:t>
            </a:r>
            <a:endParaRPr lang="ru-RU" sz="900" dirty="0"/>
          </a:p>
        </p:txBody>
      </p:sp>
      <p:sp>
        <p:nvSpPr>
          <p:cNvPr id="39" name="TextBox 38"/>
          <p:cNvSpPr txBox="1"/>
          <p:nvPr/>
        </p:nvSpPr>
        <p:spPr>
          <a:xfrm>
            <a:off x="1806690" y="450991"/>
            <a:ext cx="6882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00" dirty="0"/>
              <a:t>У</a:t>
            </a:r>
            <a:r>
              <a:rPr lang="ru-RU" sz="900" dirty="0" smtClean="0"/>
              <a:t>становлении опеки</a:t>
            </a:r>
            <a:endParaRPr lang="ru-RU" sz="900" dirty="0"/>
          </a:p>
        </p:txBody>
      </p:sp>
      <p:sp>
        <p:nvSpPr>
          <p:cNvPr id="41" name="TextBox 40"/>
          <p:cNvSpPr txBox="1"/>
          <p:nvPr/>
        </p:nvSpPr>
        <p:spPr>
          <a:xfrm>
            <a:off x="1138322" y="491034"/>
            <a:ext cx="72008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00" dirty="0" smtClean="0"/>
              <a:t>Родители</a:t>
            </a:r>
            <a:endParaRPr lang="ru-RU" sz="900" dirty="0"/>
          </a:p>
        </p:txBody>
      </p:sp>
      <p:sp>
        <p:nvSpPr>
          <p:cNvPr id="42" name="TextBox 41"/>
          <p:cNvSpPr txBox="1"/>
          <p:nvPr/>
        </p:nvSpPr>
        <p:spPr>
          <a:xfrm>
            <a:off x="2524847" y="506641"/>
            <a:ext cx="72008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00" dirty="0" smtClean="0"/>
              <a:t>Опекуны</a:t>
            </a:r>
            <a:endParaRPr lang="ru-RU" sz="900" dirty="0"/>
          </a:p>
        </p:txBody>
      </p:sp>
      <p:sp>
        <p:nvSpPr>
          <p:cNvPr id="43" name="TextBox 42"/>
          <p:cNvSpPr txBox="1"/>
          <p:nvPr/>
        </p:nvSpPr>
        <p:spPr>
          <a:xfrm>
            <a:off x="3244927" y="506627"/>
            <a:ext cx="72008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00" dirty="0" smtClean="0"/>
              <a:t>Здоровье</a:t>
            </a:r>
            <a:endParaRPr lang="ru-RU" sz="900" dirty="0"/>
          </a:p>
        </p:txBody>
      </p:sp>
      <p:sp>
        <p:nvSpPr>
          <p:cNvPr id="44" name="TextBox 43"/>
          <p:cNvSpPr txBox="1"/>
          <p:nvPr/>
        </p:nvSpPr>
        <p:spPr>
          <a:xfrm>
            <a:off x="3938000" y="520241"/>
            <a:ext cx="7441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00" dirty="0" smtClean="0"/>
              <a:t>Имущество</a:t>
            </a:r>
            <a:endParaRPr lang="ru-RU" sz="900" dirty="0"/>
          </a:p>
        </p:txBody>
      </p:sp>
      <p:sp>
        <p:nvSpPr>
          <p:cNvPr id="45" name="TextBox 44"/>
          <p:cNvSpPr txBox="1"/>
          <p:nvPr/>
        </p:nvSpPr>
        <p:spPr>
          <a:xfrm>
            <a:off x="4599252" y="520241"/>
            <a:ext cx="86608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00" dirty="0" smtClean="0"/>
              <a:t>Образование</a:t>
            </a:r>
            <a:endParaRPr lang="ru-RU" sz="900" dirty="0"/>
          </a:p>
        </p:txBody>
      </p:sp>
      <p:sp>
        <p:nvSpPr>
          <p:cNvPr id="46" name="TextBox 45"/>
          <p:cNvSpPr txBox="1"/>
          <p:nvPr/>
        </p:nvSpPr>
        <p:spPr>
          <a:xfrm>
            <a:off x="5394865" y="494182"/>
            <a:ext cx="7200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00" dirty="0" smtClean="0"/>
              <a:t>Родствен</a:t>
            </a:r>
          </a:p>
          <a:p>
            <a:pPr algn="ctr"/>
            <a:r>
              <a:rPr lang="ru-RU" sz="900" dirty="0" err="1" smtClean="0"/>
              <a:t>ники</a:t>
            </a:r>
            <a:endParaRPr lang="ru-RU" sz="900" dirty="0"/>
          </a:p>
        </p:txBody>
      </p:sp>
      <p:sp>
        <p:nvSpPr>
          <p:cNvPr id="47" name="TextBox 46"/>
          <p:cNvSpPr txBox="1"/>
          <p:nvPr/>
        </p:nvSpPr>
        <p:spPr>
          <a:xfrm>
            <a:off x="6122260" y="520241"/>
            <a:ext cx="72008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00" dirty="0" smtClean="0"/>
              <a:t>Доходы</a:t>
            </a:r>
            <a:endParaRPr lang="ru-RU" sz="900" dirty="0"/>
          </a:p>
        </p:txBody>
      </p:sp>
      <p:sp>
        <p:nvSpPr>
          <p:cNvPr id="48" name="TextBox 47"/>
          <p:cNvSpPr txBox="1"/>
          <p:nvPr/>
        </p:nvSpPr>
        <p:spPr>
          <a:xfrm>
            <a:off x="6842340" y="441717"/>
            <a:ext cx="720080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00" dirty="0" smtClean="0"/>
              <a:t>Жилищная обеспеченность</a:t>
            </a:r>
            <a:endParaRPr lang="ru-RU" sz="900" dirty="0"/>
          </a:p>
        </p:txBody>
      </p:sp>
      <p:sp>
        <p:nvSpPr>
          <p:cNvPr id="50" name="TextBox 49"/>
          <p:cNvSpPr txBox="1"/>
          <p:nvPr/>
        </p:nvSpPr>
        <p:spPr>
          <a:xfrm>
            <a:off x="7560331" y="503622"/>
            <a:ext cx="7200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00" dirty="0" smtClean="0"/>
              <a:t>Снятие</a:t>
            </a:r>
          </a:p>
          <a:p>
            <a:pPr algn="ctr"/>
            <a:r>
              <a:rPr lang="ru-RU" sz="900" dirty="0" smtClean="0"/>
              <a:t>с учета</a:t>
            </a:r>
            <a:endParaRPr lang="ru-RU" sz="900" dirty="0"/>
          </a:p>
        </p:txBody>
      </p:sp>
      <p:sp>
        <p:nvSpPr>
          <p:cNvPr id="51" name="Прямоугольник с одним скругленным углом 50"/>
          <p:cNvSpPr/>
          <p:nvPr/>
        </p:nvSpPr>
        <p:spPr>
          <a:xfrm>
            <a:off x="8280411" y="400257"/>
            <a:ext cx="720080" cy="549292"/>
          </a:xfrm>
          <a:prstGeom prst="round1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2" name="TextBox 51"/>
          <p:cNvSpPr txBox="1"/>
          <p:nvPr/>
        </p:nvSpPr>
        <p:spPr>
          <a:xfrm>
            <a:off x="8288351" y="361728"/>
            <a:ext cx="7200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00" dirty="0" smtClean="0"/>
              <a:t>Дополнительная информация</a:t>
            </a:r>
            <a:endParaRPr lang="ru-RU" sz="900" dirty="0"/>
          </a:p>
        </p:txBody>
      </p:sp>
      <p:cxnSp>
        <p:nvCxnSpPr>
          <p:cNvPr id="26" name="Прямая соединительная линия 25"/>
          <p:cNvCxnSpPr/>
          <p:nvPr/>
        </p:nvCxnSpPr>
        <p:spPr>
          <a:xfrm>
            <a:off x="189363" y="1196752"/>
            <a:ext cx="1862357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единительная линия 26"/>
          <p:cNvCxnSpPr/>
          <p:nvPr/>
        </p:nvCxnSpPr>
        <p:spPr>
          <a:xfrm>
            <a:off x="2051720" y="1196752"/>
            <a:ext cx="0" cy="72008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единительная линия 27"/>
          <p:cNvCxnSpPr/>
          <p:nvPr/>
        </p:nvCxnSpPr>
        <p:spPr>
          <a:xfrm flipV="1">
            <a:off x="189363" y="1890656"/>
            <a:ext cx="1867049" cy="13568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6412" y="1350095"/>
            <a:ext cx="1003420" cy="566737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49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34908" y="1350095"/>
            <a:ext cx="1003420" cy="566737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5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94331" y="1360355"/>
            <a:ext cx="1003420" cy="566737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5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19271" y="1360354"/>
            <a:ext cx="1003420" cy="566737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5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80590" y="1364623"/>
            <a:ext cx="1003420" cy="566737"/>
          </a:xfrm>
          <a:prstGeom prst="rect">
            <a:avLst/>
          </a:prstGeom>
          <a:pattFill prst="pct25">
            <a:fgClr>
              <a:schemeClr val="accent1"/>
            </a:fgClr>
            <a:bgClr>
              <a:schemeClr val="bg1"/>
            </a:bgClr>
          </a:pattFill>
          <a:ln>
            <a:noFill/>
          </a:ln>
          <a:effectLst/>
        </p:spPr>
      </p:pic>
      <p:cxnSp>
        <p:nvCxnSpPr>
          <p:cNvPr id="56" name="Прямая соединительная линия 55"/>
          <p:cNvCxnSpPr/>
          <p:nvPr/>
        </p:nvCxnSpPr>
        <p:spPr>
          <a:xfrm flipV="1">
            <a:off x="6984010" y="1903264"/>
            <a:ext cx="2052486" cy="13568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TextBox 56"/>
          <p:cNvSpPr txBox="1"/>
          <p:nvPr/>
        </p:nvSpPr>
        <p:spPr>
          <a:xfrm>
            <a:off x="540305" y="1518047"/>
            <a:ext cx="1127063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00" dirty="0" smtClean="0"/>
              <a:t>Недвижимость</a:t>
            </a:r>
            <a:endParaRPr lang="ru-RU" sz="900" dirty="0"/>
          </a:p>
        </p:txBody>
      </p:sp>
      <p:sp>
        <p:nvSpPr>
          <p:cNvPr id="58" name="TextBox 57"/>
          <p:cNvSpPr txBox="1"/>
          <p:nvPr/>
        </p:nvSpPr>
        <p:spPr>
          <a:xfrm>
            <a:off x="2114487" y="1463325"/>
            <a:ext cx="8872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00" dirty="0" smtClean="0"/>
              <a:t>Денежные средства</a:t>
            </a:r>
            <a:endParaRPr lang="ru-RU" sz="900" dirty="0"/>
          </a:p>
        </p:txBody>
      </p:sp>
      <p:sp>
        <p:nvSpPr>
          <p:cNvPr id="59" name="TextBox 58"/>
          <p:cNvSpPr txBox="1"/>
          <p:nvPr/>
        </p:nvSpPr>
        <p:spPr>
          <a:xfrm>
            <a:off x="3102358" y="1448797"/>
            <a:ext cx="8872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00" dirty="0" smtClean="0"/>
              <a:t>Транспортные средства</a:t>
            </a:r>
            <a:endParaRPr lang="ru-RU" sz="900" dirty="0"/>
          </a:p>
        </p:txBody>
      </p:sp>
      <p:sp>
        <p:nvSpPr>
          <p:cNvPr id="60" name="TextBox 59"/>
          <p:cNvSpPr txBox="1"/>
          <p:nvPr/>
        </p:nvSpPr>
        <p:spPr>
          <a:xfrm>
            <a:off x="3989627" y="1320557"/>
            <a:ext cx="106809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00" dirty="0" smtClean="0"/>
              <a:t>Акции и иное участие в коммерческих организациях</a:t>
            </a:r>
            <a:endParaRPr lang="ru-RU" sz="900" dirty="0"/>
          </a:p>
        </p:txBody>
      </p:sp>
      <p:sp>
        <p:nvSpPr>
          <p:cNvPr id="61" name="TextBox 60"/>
          <p:cNvSpPr txBox="1"/>
          <p:nvPr/>
        </p:nvSpPr>
        <p:spPr>
          <a:xfrm>
            <a:off x="5057724" y="1459057"/>
            <a:ext cx="8872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00" dirty="0" smtClean="0"/>
              <a:t>Иные ценные бумаги</a:t>
            </a:r>
            <a:endParaRPr lang="ru-RU" sz="900" dirty="0"/>
          </a:p>
        </p:txBody>
      </p:sp>
      <p:sp>
        <p:nvSpPr>
          <p:cNvPr id="62" name="TextBox 61"/>
          <p:cNvSpPr txBox="1"/>
          <p:nvPr/>
        </p:nvSpPr>
        <p:spPr>
          <a:xfrm>
            <a:off x="6038665" y="1463325"/>
            <a:ext cx="9453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00" dirty="0" smtClean="0"/>
              <a:t>Распоряжение имуществом</a:t>
            </a:r>
            <a:endParaRPr lang="ru-RU" sz="900" dirty="0"/>
          </a:p>
        </p:txBody>
      </p:sp>
      <p:graphicFrame>
        <p:nvGraphicFramePr>
          <p:cNvPr id="63" name="Таблица 6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66106293"/>
              </p:ext>
            </p:extLst>
          </p:nvPr>
        </p:nvGraphicFramePr>
        <p:xfrm>
          <a:off x="471278" y="2348880"/>
          <a:ext cx="6040059" cy="158151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012490"/>
                <a:gridCol w="2517554"/>
                <a:gridCol w="1510015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ru-RU" sz="1400" b="1" i="0" dirty="0" smtClean="0"/>
                        <a:t>Вид имущества</a:t>
                      </a:r>
                      <a:endParaRPr lang="ru-RU" sz="1400" b="1" i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i="0" dirty="0" smtClean="0"/>
                        <a:t>Изменение состава имущества</a:t>
                      </a:r>
                      <a:endParaRPr lang="ru-RU" sz="1400" b="1" i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i="0" dirty="0" smtClean="0"/>
                        <a:t>Основание</a:t>
                      </a:r>
                      <a:endParaRPr lang="ru-RU" sz="1400" b="1" i="0" dirty="0"/>
                    </a:p>
                  </a:txBody>
                  <a:tcPr/>
                </a:tc>
              </a:tr>
              <a:tr h="1063352"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64" name="Таблица 6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427633"/>
              </p:ext>
            </p:extLst>
          </p:nvPr>
        </p:nvGraphicFramePr>
        <p:xfrm>
          <a:off x="457715" y="4005064"/>
          <a:ext cx="6040060" cy="151216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106173"/>
                <a:gridCol w="2933887"/>
              </a:tblGrid>
              <a:tr h="256674">
                <a:tc gridSpan="2">
                  <a:txBody>
                    <a:bodyPr/>
                    <a:lstStyle/>
                    <a:p>
                      <a:pPr algn="l"/>
                      <a:r>
                        <a:rPr lang="ru-RU" sz="1400" b="1" i="0" dirty="0" smtClean="0"/>
                        <a:t>Добавление сведений</a:t>
                      </a:r>
                      <a:endParaRPr lang="ru-RU" sz="1400" b="1" i="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15280">
                <a:tc>
                  <a:txBody>
                    <a:bodyPr/>
                    <a:lstStyle/>
                    <a:p>
                      <a:pPr algn="l"/>
                      <a:r>
                        <a:rPr lang="ru-RU" sz="1400" b="0" i="0" dirty="0" smtClean="0"/>
                        <a:t>Вид имущества</a:t>
                      </a:r>
                      <a:endParaRPr lang="ru-RU" sz="1400" b="0" i="0" dirty="0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</a:tr>
              <a:tr h="398512">
                <a:tc>
                  <a:txBody>
                    <a:bodyPr/>
                    <a:lstStyle/>
                    <a:p>
                      <a:r>
                        <a:rPr lang="ru-RU" sz="1400" b="0" i="0" dirty="0" smtClean="0"/>
                        <a:t>Изменение состава имущества</a:t>
                      </a:r>
                      <a:endParaRPr lang="ru-RU" sz="1400" b="0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</a:tr>
              <a:tr h="393576">
                <a:tc>
                  <a:txBody>
                    <a:bodyPr/>
                    <a:lstStyle/>
                    <a:p>
                      <a:r>
                        <a:rPr lang="ru-RU" sz="1400" b="0" i="0" dirty="0" smtClean="0"/>
                        <a:t>Основание</a:t>
                      </a:r>
                      <a:endParaRPr lang="ru-RU" sz="1400" b="0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5" name="TextBox 64"/>
          <p:cNvSpPr txBox="1"/>
          <p:nvPr/>
        </p:nvSpPr>
        <p:spPr>
          <a:xfrm>
            <a:off x="7352247" y="2449051"/>
            <a:ext cx="1152128" cy="1077218"/>
          </a:xfrm>
          <a:prstGeom prst="rect">
            <a:avLst/>
          </a:prstGeom>
          <a:noFill/>
          <a:ln w="1587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600" dirty="0" smtClean="0"/>
              <a:t>Жмем «+»  </a:t>
            </a:r>
          </a:p>
          <a:p>
            <a:endParaRPr lang="ru-RU" sz="1600" dirty="0"/>
          </a:p>
          <a:p>
            <a:pPr algn="ctr"/>
            <a:r>
              <a:rPr lang="ru-RU" sz="1600" dirty="0" smtClean="0"/>
              <a:t>новая табличка</a:t>
            </a:r>
            <a:endParaRPr lang="ru-RU" sz="1600" dirty="0"/>
          </a:p>
        </p:txBody>
      </p:sp>
      <p:sp>
        <p:nvSpPr>
          <p:cNvPr id="66" name="TextBox 65"/>
          <p:cNvSpPr txBox="1"/>
          <p:nvPr/>
        </p:nvSpPr>
        <p:spPr>
          <a:xfrm>
            <a:off x="5491011" y="6100591"/>
            <a:ext cx="1005873" cy="307777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400" dirty="0" smtClean="0"/>
              <a:t>сохранить</a:t>
            </a:r>
            <a:endParaRPr lang="ru-RU" sz="1400" dirty="0"/>
          </a:p>
        </p:txBody>
      </p:sp>
      <p:sp>
        <p:nvSpPr>
          <p:cNvPr id="67" name="TextBox 66"/>
          <p:cNvSpPr txBox="1"/>
          <p:nvPr/>
        </p:nvSpPr>
        <p:spPr>
          <a:xfrm>
            <a:off x="6896208" y="6100591"/>
            <a:ext cx="1005873" cy="307777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400" dirty="0" smtClean="0"/>
              <a:t>закрыть</a:t>
            </a:r>
            <a:endParaRPr lang="ru-RU" sz="1400" dirty="0"/>
          </a:p>
        </p:txBody>
      </p:sp>
      <p:sp>
        <p:nvSpPr>
          <p:cNvPr id="68" name="TextBox 67"/>
          <p:cNvSpPr txBox="1"/>
          <p:nvPr/>
        </p:nvSpPr>
        <p:spPr>
          <a:xfrm>
            <a:off x="6692105" y="2395130"/>
            <a:ext cx="408205" cy="338554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/>
              <a:t>+</a:t>
            </a:r>
            <a:endParaRPr lang="ru-RU" sz="1600" b="1" dirty="0"/>
          </a:p>
        </p:txBody>
      </p:sp>
      <p:sp>
        <p:nvSpPr>
          <p:cNvPr id="69" name="TextBox 68"/>
          <p:cNvSpPr txBox="1"/>
          <p:nvPr/>
        </p:nvSpPr>
        <p:spPr>
          <a:xfrm>
            <a:off x="6708124" y="3356992"/>
            <a:ext cx="408205" cy="338554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/>
              <a:t>-</a:t>
            </a:r>
            <a:endParaRPr lang="ru-RU" sz="1600" b="1" dirty="0"/>
          </a:p>
        </p:txBody>
      </p:sp>
      <p:sp>
        <p:nvSpPr>
          <p:cNvPr id="70" name="TextBox 69"/>
          <p:cNvSpPr txBox="1"/>
          <p:nvPr/>
        </p:nvSpPr>
        <p:spPr>
          <a:xfrm>
            <a:off x="6708123" y="2851599"/>
            <a:ext cx="408205" cy="380657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endParaRPr lang="ru-RU" sz="3200" b="1" dirty="0"/>
          </a:p>
        </p:txBody>
      </p:sp>
      <p:cxnSp>
        <p:nvCxnSpPr>
          <p:cNvPr id="71" name="Прямая соединительная линия 70"/>
          <p:cNvCxnSpPr/>
          <p:nvPr/>
        </p:nvCxnSpPr>
        <p:spPr>
          <a:xfrm>
            <a:off x="6793065" y="2879090"/>
            <a:ext cx="98549" cy="216024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Прямая соединительная линия 71"/>
          <p:cNvCxnSpPr/>
          <p:nvPr/>
        </p:nvCxnSpPr>
        <p:spPr>
          <a:xfrm flipH="1">
            <a:off x="6890007" y="2895236"/>
            <a:ext cx="94003" cy="204223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" name="Капля 72"/>
          <p:cNvSpPr/>
          <p:nvPr/>
        </p:nvSpPr>
        <p:spPr>
          <a:xfrm>
            <a:off x="6790606" y="3089213"/>
            <a:ext cx="101008" cy="106406"/>
          </a:xfrm>
          <a:prstGeom prst="teardrop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4" name="Капля 73"/>
          <p:cNvSpPr/>
          <p:nvPr/>
        </p:nvSpPr>
        <p:spPr>
          <a:xfrm>
            <a:off x="6886343" y="3089213"/>
            <a:ext cx="97667" cy="106406"/>
          </a:xfrm>
          <a:prstGeom prst="teardrop">
            <a:avLst/>
          </a:prstGeom>
          <a:noFill/>
          <a:ln>
            <a:solidFill>
              <a:schemeClr val="tx1"/>
            </a:solidFill>
          </a:ln>
          <a:scene3d>
            <a:camera prst="perspectiveFront">
              <a:rot lat="0" lon="1080000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5" name="TextBox 74"/>
          <p:cNvSpPr txBox="1"/>
          <p:nvPr/>
        </p:nvSpPr>
        <p:spPr>
          <a:xfrm>
            <a:off x="3658120" y="4457912"/>
            <a:ext cx="2731962" cy="246221"/>
          </a:xfrm>
          <a:prstGeom prst="rect">
            <a:avLst/>
          </a:prstGeom>
          <a:ln w="1905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endParaRPr lang="ru-RU" sz="1000" dirty="0"/>
          </a:p>
        </p:txBody>
      </p:sp>
      <p:sp>
        <p:nvSpPr>
          <p:cNvPr id="76" name="TextBox 75"/>
          <p:cNvSpPr txBox="1"/>
          <p:nvPr/>
        </p:nvSpPr>
        <p:spPr>
          <a:xfrm>
            <a:off x="3656710" y="4856533"/>
            <a:ext cx="2731962" cy="246221"/>
          </a:xfrm>
          <a:prstGeom prst="rect">
            <a:avLst/>
          </a:prstGeom>
          <a:ln w="1905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endParaRPr lang="ru-RU" sz="1000" dirty="0"/>
          </a:p>
        </p:txBody>
      </p:sp>
      <p:sp>
        <p:nvSpPr>
          <p:cNvPr id="77" name="TextBox 76"/>
          <p:cNvSpPr txBox="1"/>
          <p:nvPr/>
        </p:nvSpPr>
        <p:spPr>
          <a:xfrm>
            <a:off x="3656710" y="5229200"/>
            <a:ext cx="2731962" cy="246221"/>
          </a:xfrm>
          <a:prstGeom prst="rect">
            <a:avLst/>
          </a:prstGeom>
          <a:ln w="1905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endParaRPr lang="ru-RU" sz="1000" dirty="0"/>
          </a:p>
        </p:txBody>
      </p:sp>
      <p:cxnSp>
        <p:nvCxnSpPr>
          <p:cNvPr id="78" name="Прямая со стрелкой 77"/>
          <p:cNvCxnSpPr/>
          <p:nvPr/>
        </p:nvCxnSpPr>
        <p:spPr>
          <a:xfrm>
            <a:off x="7937934" y="2788083"/>
            <a:ext cx="0" cy="218347"/>
          </a:xfrm>
          <a:prstGeom prst="straightConnector1">
            <a:avLst/>
          </a:prstGeom>
          <a:ln w="2222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9574076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Фигура, имеющая форму буквы L 4"/>
          <p:cNvSpPr/>
          <p:nvPr/>
        </p:nvSpPr>
        <p:spPr>
          <a:xfrm>
            <a:off x="141523" y="204937"/>
            <a:ext cx="8858968" cy="6495849"/>
          </a:xfrm>
          <a:prstGeom prst="corner">
            <a:avLst>
              <a:gd name="adj1" fmla="val 88661"/>
              <a:gd name="adj2" fmla="val 14492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1" name="Прямоугольник с одним скругленным углом 20"/>
          <p:cNvSpPr/>
          <p:nvPr/>
        </p:nvSpPr>
        <p:spPr>
          <a:xfrm>
            <a:off x="1103837" y="400255"/>
            <a:ext cx="720080" cy="549293"/>
          </a:xfrm>
          <a:prstGeom prst="round1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Прямоугольник с одним скругленным углом 28"/>
          <p:cNvSpPr/>
          <p:nvPr/>
        </p:nvSpPr>
        <p:spPr>
          <a:xfrm>
            <a:off x="1813712" y="400255"/>
            <a:ext cx="720080" cy="549293"/>
          </a:xfrm>
          <a:prstGeom prst="round1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Прямоугольник с одним скругленным углом 29"/>
          <p:cNvSpPr/>
          <p:nvPr/>
        </p:nvSpPr>
        <p:spPr>
          <a:xfrm>
            <a:off x="2521820" y="400255"/>
            <a:ext cx="720080" cy="549293"/>
          </a:xfrm>
          <a:prstGeom prst="round1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Прямоугольник с одним скругленным углом 30"/>
          <p:cNvSpPr/>
          <p:nvPr/>
        </p:nvSpPr>
        <p:spPr>
          <a:xfrm>
            <a:off x="3241900" y="400255"/>
            <a:ext cx="720080" cy="549293"/>
          </a:xfrm>
          <a:prstGeom prst="round1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Прямоугольник с одним скругленным углом 31"/>
          <p:cNvSpPr/>
          <p:nvPr/>
        </p:nvSpPr>
        <p:spPr>
          <a:xfrm>
            <a:off x="3962020" y="400255"/>
            <a:ext cx="720080" cy="549293"/>
          </a:xfrm>
          <a:prstGeom prst="round1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Прямоугольник с одним скругленным углом 32"/>
          <p:cNvSpPr/>
          <p:nvPr/>
        </p:nvSpPr>
        <p:spPr>
          <a:xfrm>
            <a:off x="4682100" y="400256"/>
            <a:ext cx="720080" cy="549292"/>
          </a:xfrm>
          <a:prstGeom prst="round1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Прямоугольник с одним скругленным углом 33"/>
          <p:cNvSpPr/>
          <p:nvPr/>
        </p:nvSpPr>
        <p:spPr>
          <a:xfrm>
            <a:off x="5402180" y="400256"/>
            <a:ext cx="720080" cy="549292"/>
          </a:xfrm>
          <a:prstGeom prst="round1Rect">
            <a:avLst/>
          </a:prstGeom>
          <a:pattFill prst="pct25">
            <a:fgClr>
              <a:schemeClr val="accent1"/>
            </a:fgClr>
            <a:bgClr>
              <a:schemeClr val="bg1"/>
            </a:bgClr>
          </a:patt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Прямоугольник с одним скругленным углом 34"/>
          <p:cNvSpPr/>
          <p:nvPr/>
        </p:nvSpPr>
        <p:spPr>
          <a:xfrm>
            <a:off x="6122260" y="407237"/>
            <a:ext cx="720080" cy="542311"/>
          </a:xfrm>
          <a:prstGeom prst="round1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Прямоугольник с одним скругленным углом 35"/>
          <p:cNvSpPr/>
          <p:nvPr/>
        </p:nvSpPr>
        <p:spPr>
          <a:xfrm>
            <a:off x="6842340" y="420240"/>
            <a:ext cx="720080" cy="529309"/>
          </a:xfrm>
          <a:prstGeom prst="round1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Прямоугольник с одним скругленным углом 36"/>
          <p:cNvSpPr/>
          <p:nvPr/>
        </p:nvSpPr>
        <p:spPr>
          <a:xfrm>
            <a:off x="7568271" y="404935"/>
            <a:ext cx="720080" cy="544613"/>
          </a:xfrm>
          <a:prstGeom prst="round1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TextBox 37"/>
          <p:cNvSpPr txBox="1"/>
          <p:nvPr/>
        </p:nvSpPr>
        <p:spPr>
          <a:xfrm>
            <a:off x="189363" y="420315"/>
            <a:ext cx="9361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00" dirty="0" smtClean="0"/>
              <a:t>Сведения</a:t>
            </a:r>
          </a:p>
          <a:p>
            <a:r>
              <a:rPr lang="ru-RU" sz="900" dirty="0" smtClean="0"/>
              <a:t>о подопечном</a:t>
            </a:r>
            <a:endParaRPr lang="ru-RU" sz="900" dirty="0"/>
          </a:p>
        </p:txBody>
      </p:sp>
      <p:sp>
        <p:nvSpPr>
          <p:cNvPr id="39" name="TextBox 38"/>
          <p:cNvSpPr txBox="1"/>
          <p:nvPr/>
        </p:nvSpPr>
        <p:spPr>
          <a:xfrm>
            <a:off x="1806690" y="450991"/>
            <a:ext cx="6882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00" dirty="0"/>
              <a:t>У</a:t>
            </a:r>
            <a:r>
              <a:rPr lang="ru-RU" sz="900" dirty="0" smtClean="0"/>
              <a:t>становлении опеки</a:t>
            </a:r>
            <a:endParaRPr lang="ru-RU" sz="900" dirty="0"/>
          </a:p>
        </p:txBody>
      </p:sp>
      <p:sp>
        <p:nvSpPr>
          <p:cNvPr id="41" name="TextBox 40"/>
          <p:cNvSpPr txBox="1"/>
          <p:nvPr/>
        </p:nvSpPr>
        <p:spPr>
          <a:xfrm>
            <a:off x="1138322" y="491034"/>
            <a:ext cx="72008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00" dirty="0" smtClean="0"/>
              <a:t>Родители</a:t>
            </a:r>
            <a:endParaRPr lang="ru-RU" sz="900" dirty="0"/>
          </a:p>
        </p:txBody>
      </p:sp>
      <p:sp>
        <p:nvSpPr>
          <p:cNvPr id="42" name="TextBox 41"/>
          <p:cNvSpPr txBox="1"/>
          <p:nvPr/>
        </p:nvSpPr>
        <p:spPr>
          <a:xfrm>
            <a:off x="2524847" y="506641"/>
            <a:ext cx="72008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00" dirty="0" smtClean="0"/>
              <a:t>Опекуны</a:t>
            </a:r>
            <a:endParaRPr lang="ru-RU" sz="900" dirty="0"/>
          </a:p>
        </p:txBody>
      </p:sp>
      <p:sp>
        <p:nvSpPr>
          <p:cNvPr id="43" name="TextBox 42"/>
          <p:cNvSpPr txBox="1"/>
          <p:nvPr/>
        </p:nvSpPr>
        <p:spPr>
          <a:xfrm>
            <a:off x="3244927" y="506627"/>
            <a:ext cx="72008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00" dirty="0" smtClean="0"/>
              <a:t>Здоровье</a:t>
            </a:r>
            <a:endParaRPr lang="ru-RU" sz="900" dirty="0"/>
          </a:p>
        </p:txBody>
      </p:sp>
      <p:sp>
        <p:nvSpPr>
          <p:cNvPr id="44" name="TextBox 43"/>
          <p:cNvSpPr txBox="1"/>
          <p:nvPr/>
        </p:nvSpPr>
        <p:spPr>
          <a:xfrm>
            <a:off x="3938000" y="520241"/>
            <a:ext cx="7441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00" dirty="0" smtClean="0"/>
              <a:t>Имущество</a:t>
            </a:r>
            <a:endParaRPr lang="ru-RU" sz="900" dirty="0"/>
          </a:p>
        </p:txBody>
      </p:sp>
      <p:sp>
        <p:nvSpPr>
          <p:cNvPr id="45" name="TextBox 44"/>
          <p:cNvSpPr txBox="1"/>
          <p:nvPr/>
        </p:nvSpPr>
        <p:spPr>
          <a:xfrm>
            <a:off x="4599252" y="520241"/>
            <a:ext cx="86608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00" dirty="0" smtClean="0"/>
              <a:t>Образование</a:t>
            </a:r>
            <a:endParaRPr lang="ru-RU" sz="900" dirty="0"/>
          </a:p>
        </p:txBody>
      </p:sp>
      <p:sp>
        <p:nvSpPr>
          <p:cNvPr id="46" name="TextBox 45"/>
          <p:cNvSpPr txBox="1"/>
          <p:nvPr/>
        </p:nvSpPr>
        <p:spPr>
          <a:xfrm>
            <a:off x="5394865" y="494182"/>
            <a:ext cx="7200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00" dirty="0" smtClean="0"/>
              <a:t>Родствен</a:t>
            </a:r>
          </a:p>
          <a:p>
            <a:pPr algn="ctr"/>
            <a:r>
              <a:rPr lang="ru-RU" sz="900" dirty="0" err="1" smtClean="0"/>
              <a:t>ники</a:t>
            </a:r>
            <a:endParaRPr lang="ru-RU" sz="900" dirty="0"/>
          </a:p>
        </p:txBody>
      </p:sp>
      <p:sp>
        <p:nvSpPr>
          <p:cNvPr id="47" name="TextBox 46"/>
          <p:cNvSpPr txBox="1"/>
          <p:nvPr/>
        </p:nvSpPr>
        <p:spPr>
          <a:xfrm>
            <a:off x="6122260" y="520241"/>
            <a:ext cx="72008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00" dirty="0" smtClean="0"/>
              <a:t>Доходы</a:t>
            </a:r>
            <a:endParaRPr lang="ru-RU" sz="900" dirty="0"/>
          </a:p>
        </p:txBody>
      </p:sp>
      <p:sp>
        <p:nvSpPr>
          <p:cNvPr id="48" name="TextBox 47"/>
          <p:cNvSpPr txBox="1"/>
          <p:nvPr/>
        </p:nvSpPr>
        <p:spPr>
          <a:xfrm>
            <a:off x="6842340" y="441717"/>
            <a:ext cx="720080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00" dirty="0" smtClean="0"/>
              <a:t>Жилищная обеспеченность</a:t>
            </a:r>
            <a:endParaRPr lang="ru-RU" sz="900" dirty="0"/>
          </a:p>
        </p:txBody>
      </p:sp>
      <p:sp>
        <p:nvSpPr>
          <p:cNvPr id="50" name="TextBox 49"/>
          <p:cNvSpPr txBox="1"/>
          <p:nvPr/>
        </p:nvSpPr>
        <p:spPr>
          <a:xfrm>
            <a:off x="7560331" y="503622"/>
            <a:ext cx="7200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00" dirty="0" smtClean="0"/>
              <a:t>Снятие</a:t>
            </a:r>
          </a:p>
          <a:p>
            <a:pPr algn="ctr"/>
            <a:r>
              <a:rPr lang="ru-RU" sz="900" dirty="0" smtClean="0"/>
              <a:t>с учета</a:t>
            </a:r>
            <a:endParaRPr lang="ru-RU" sz="900" dirty="0"/>
          </a:p>
        </p:txBody>
      </p:sp>
      <p:sp>
        <p:nvSpPr>
          <p:cNvPr id="51" name="Прямоугольник с одним скругленным углом 50"/>
          <p:cNvSpPr/>
          <p:nvPr/>
        </p:nvSpPr>
        <p:spPr>
          <a:xfrm>
            <a:off x="8280411" y="400257"/>
            <a:ext cx="720080" cy="549292"/>
          </a:xfrm>
          <a:prstGeom prst="round1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2" name="TextBox 51"/>
          <p:cNvSpPr txBox="1"/>
          <p:nvPr/>
        </p:nvSpPr>
        <p:spPr>
          <a:xfrm>
            <a:off x="8288351" y="361728"/>
            <a:ext cx="7200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00" dirty="0" smtClean="0"/>
              <a:t>Дополнительная информация</a:t>
            </a:r>
            <a:endParaRPr lang="ru-RU" sz="900" dirty="0"/>
          </a:p>
        </p:txBody>
      </p:sp>
      <p:graphicFrame>
        <p:nvGraphicFramePr>
          <p:cNvPr id="63" name="Таблица 6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91263886"/>
              </p:ext>
            </p:extLst>
          </p:nvPr>
        </p:nvGraphicFramePr>
        <p:xfrm>
          <a:off x="532892" y="1556792"/>
          <a:ext cx="6713366" cy="136815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24734"/>
                <a:gridCol w="1008112"/>
                <a:gridCol w="1224136"/>
                <a:gridCol w="1224136"/>
                <a:gridCol w="1296144"/>
                <a:gridCol w="936104"/>
              </a:tblGrid>
              <a:tr h="928670">
                <a:tc>
                  <a:txBody>
                    <a:bodyPr/>
                    <a:lstStyle/>
                    <a:p>
                      <a:pPr algn="ctr"/>
                      <a:r>
                        <a:rPr lang="ru-RU" sz="1400" b="1" i="0" dirty="0" smtClean="0"/>
                        <a:t>ФИО</a:t>
                      </a:r>
                      <a:endParaRPr lang="ru-RU" sz="1400" b="1" i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i="0" dirty="0" smtClean="0"/>
                        <a:t>Дата рождения</a:t>
                      </a:r>
                      <a:endParaRPr lang="ru-RU" sz="1400" b="1" i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i="0" dirty="0" smtClean="0"/>
                        <a:t>Адрес регистрации</a:t>
                      </a:r>
                      <a:endParaRPr lang="ru-RU" sz="1400" b="1" i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i="0" dirty="0" smtClean="0"/>
                        <a:t>Адрес проживания</a:t>
                      </a:r>
                      <a:endParaRPr lang="ru-RU" sz="1400" b="1" i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i="0" dirty="0" smtClean="0"/>
                        <a:t>Родственное отношение</a:t>
                      </a:r>
                      <a:endParaRPr lang="ru-RU" sz="1400" b="1" i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i="0" dirty="0" smtClean="0"/>
                        <a:t>Контакты</a:t>
                      </a:r>
                      <a:endParaRPr lang="ru-RU" sz="1400" b="1" i="0" dirty="0"/>
                    </a:p>
                  </a:txBody>
                  <a:tcPr/>
                </a:tc>
              </a:tr>
              <a:tr h="439482">
                <a:tc>
                  <a:txBody>
                    <a:bodyPr/>
                    <a:lstStyle/>
                    <a:p>
                      <a:pPr marL="0"/>
                      <a:endParaRPr lang="ru-RU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/>
                      <a:endParaRPr lang="ru-RU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/>
                      <a:endParaRPr lang="ru-RU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/>
                      <a:endParaRPr lang="ru-RU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/>
                      <a:endParaRPr lang="ru-RU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/>
                      <a:endParaRPr lang="ru-RU" sz="11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4" name="TextBox 63"/>
          <p:cNvSpPr txBox="1"/>
          <p:nvPr/>
        </p:nvSpPr>
        <p:spPr>
          <a:xfrm>
            <a:off x="5491011" y="6100591"/>
            <a:ext cx="1005873" cy="307777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400" dirty="0" smtClean="0"/>
              <a:t>сохранить</a:t>
            </a:r>
            <a:endParaRPr lang="ru-RU" sz="1400" dirty="0"/>
          </a:p>
        </p:txBody>
      </p:sp>
      <p:sp>
        <p:nvSpPr>
          <p:cNvPr id="65" name="TextBox 64"/>
          <p:cNvSpPr txBox="1"/>
          <p:nvPr/>
        </p:nvSpPr>
        <p:spPr>
          <a:xfrm>
            <a:off x="6896208" y="6100591"/>
            <a:ext cx="1005873" cy="307777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400" dirty="0" smtClean="0"/>
              <a:t>закрыть</a:t>
            </a:r>
            <a:endParaRPr lang="ru-RU" sz="1400" dirty="0"/>
          </a:p>
        </p:txBody>
      </p:sp>
      <p:sp>
        <p:nvSpPr>
          <p:cNvPr id="66" name="TextBox 65"/>
          <p:cNvSpPr txBox="1"/>
          <p:nvPr/>
        </p:nvSpPr>
        <p:spPr>
          <a:xfrm>
            <a:off x="7356228" y="1556792"/>
            <a:ext cx="408205" cy="338554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/>
              <a:t>+</a:t>
            </a:r>
            <a:endParaRPr lang="ru-RU" sz="1600" b="1" dirty="0"/>
          </a:p>
        </p:txBody>
      </p:sp>
      <p:sp>
        <p:nvSpPr>
          <p:cNvPr id="67" name="TextBox 66"/>
          <p:cNvSpPr txBox="1"/>
          <p:nvPr/>
        </p:nvSpPr>
        <p:spPr>
          <a:xfrm>
            <a:off x="7364168" y="2464265"/>
            <a:ext cx="408205" cy="338554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/>
              <a:t>-</a:t>
            </a:r>
            <a:endParaRPr lang="ru-RU" sz="1600" b="1" dirty="0"/>
          </a:p>
        </p:txBody>
      </p:sp>
      <p:sp>
        <p:nvSpPr>
          <p:cNvPr id="68" name="TextBox 67"/>
          <p:cNvSpPr txBox="1"/>
          <p:nvPr/>
        </p:nvSpPr>
        <p:spPr>
          <a:xfrm>
            <a:off x="7356227" y="1980988"/>
            <a:ext cx="408205" cy="380657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endParaRPr lang="ru-RU" sz="3200" b="1" dirty="0"/>
          </a:p>
        </p:txBody>
      </p:sp>
      <p:cxnSp>
        <p:nvCxnSpPr>
          <p:cNvPr id="69" name="Прямая соединительная линия 68"/>
          <p:cNvCxnSpPr/>
          <p:nvPr/>
        </p:nvCxnSpPr>
        <p:spPr>
          <a:xfrm>
            <a:off x="7461780" y="1988840"/>
            <a:ext cx="98549" cy="216024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Прямая соединительная линия 69"/>
          <p:cNvCxnSpPr/>
          <p:nvPr/>
        </p:nvCxnSpPr>
        <p:spPr>
          <a:xfrm flipH="1">
            <a:off x="7572030" y="2000641"/>
            <a:ext cx="94003" cy="204223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Капля 70"/>
          <p:cNvSpPr/>
          <p:nvPr/>
        </p:nvSpPr>
        <p:spPr>
          <a:xfrm>
            <a:off x="7461780" y="2204864"/>
            <a:ext cx="101008" cy="106406"/>
          </a:xfrm>
          <a:prstGeom prst="teardrop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2" name="Капля 71"/>
          <p:cNvSpPr/>
          <p:nvPr/>
        </p:nvSpPr>
        <p:spPr>
          <a:xfrm>
            <a:off x="7572030" y="2204864"/>
            <a:ext cx="97667" cy="106406"/>
          </a:xfrm>
          <a:prstGeom prst="teardrop">
            <a:avLst/>
          </a:prstGeom>
          <a:noFill/>
          <a:ln>
            <a:solidFill>
              <a:schemeClr val="tx1"/>
            </a:solidFill>
          </a:ln>
          <a:scene3d>
            <a:camera prst="perspectiveFront">
              <a:rot lat="0" lon="1080000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3" name="TextBox 72"/>
          <p:cNvSpPr txBox="1"/>
          <p:nvPr/>
        </p:nvSpPr>
        <p:spPr>
          <a:xfrm>
            <a:off x="7902081" y="1625698"/>
            <a:ext cx="918391" cy="830997"/>
          </a:xfrm>
          <a:prstGeom prst="rect">
            <a:avLst/>
          </a:prstGeom>
          <a:noFill/>
          <a:ln w="1587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200" dirty="0" smtClean="0"/>
              <a:t>Жмем «+»  </a:t>
            </a:r>
          </a:p>
          <a:p>
            <a:endParaRPr lang="ru-RU" sz="1200" dirty="0"/>
          </a:p>
          <a:p>
            <a:pPr algn="ctr"/>
            <a:r>
              <a:rPr lang="ru-RU" sz="1200" dirty="0" smtClean="0"/>
              <a:t>новая табличка</a:t>
            </a:r>
            <a:endParaRPr lang="ru-RU" sz="1200" dirty="0"/>
          </a:p>
        </p:txBody>
      </p:sp>
      <p:cxnSp>
        <p:nvCxnSpPr>
          <p:cNvPr id="74" name="Прямая со стрелкой 73"/>
          <p:cNvCxnSpPr/>
          <p:nvPr/>
        </p:nvCxnSpPr>
        <p:spPr>
          <a:xfrm>
            <a:off x="8361276" y="1895346"/>
            <a:ext cx="0" cy="145850"/>
          </a:xfrm>
          <a:prstGeom prst="straightConnector1">
            <a:avLst/>
          </a:prstGeom>
          <a:ln w="2222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75" name="Таблица 7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53536969"/>
              </p:ext>
            </p:extLst>
          </p:nvPr>
        </p:nvGraphicFramePr>
        <p:xfrm>
          <a:off x="482860" y="3094457"/>
          <a:ext cx="7689539" cy="2599541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367492"/>
                <a:gridCol w="5322047"/>
              </a:tblGrid>
              <a:tr h="444517">
                <a:tc gridSpan="2">
                  <a:txBody>
                    <a:bodyPr/>
                    <a:lstStyle/>
                    <a:p>
                      <a:pPr algn="l"/>
                      <a:r>
                        <a:rPr lang="ru-RU" sz="1400" b="1" i="0" dirty="0" smtClean="0"/>
                        <a:t>Добавление сведений</a:t>
                      </a:r>
                      <a:endParaRPr lang="ru-RU" sz="1400" b="1" i="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86356">
                <a:tc>
                  <a:txBody>
                    <a:bodyPr/>
                    <a:lstStyle/>
                    <a:p>
                      <a:pPr algn="l"/>
                      <a:r>
                        <a:rPr lang="ru-RU" sz="1400" b="0" i="0" dirty="0" smtClean="0"/>
                        <a:t>Фамилия, имя, отчество</a:t>
                      </a:r>
                      <a:endParaRPr lang="ru-RU" sz="1400" b="0" i="0" dirty="0"/>
                    </a:p>
                  </a:txBody>
                  <a:tcPr/>
                </a:tc>
                <a:tc rowSpan="6"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</a:tr>
              <a:tr h="386356">
                <a:tc>
                  <a:txBody>
                    <a:bodyPr/>
                    <a:lstStyle/>
                    <a:p>
                      <a:pPr algn="l"/>
                      <a:r>
                        <a:rPr lang="ru-RU" sz="1400" b="0" i="0" dirty="0" smtClean="0"/>
                        <a:t>Дата рождения</a:t>
                      </a:r>
                      <a:endParaRPr lang="ru-RU" sz="1400" b="0" i="0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</a:tr>
              <a:tr h="386356">
                <a:tc>
                  <a:txBody>
                    <a:bodyPr/>
                    <a:lstStyle/>
                    <a:p>
                      <a:pPr algn="l"/>
                      <a:r>
                        <a:rPr lang="ru-RU" sz="1400" b="0" i="0" dirty="0" smtClean="0"/>
                        <a:t>Адрес регистрации</a:t>
                      </a:r>
                      <a:endParaRPr lang="ru-RU" sz="1400" b="0" i="0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</a:tr>
              <a:tr h="386356">
                <a:tc>
                  <a:txBody>
                    <a:bodyPr/>
                    <a:lstStyle/>
                    <a:p>
                      <a:pPr algn="l"/>
                      <a:r>
                        <a:rPr lang="ru-RU" sz="1400" b="0" i="0" dirty="0" smtClean="0"/>
                        <a:t>Адрес проживания</a:t>
                      </a:r>
                      <a:endParaRPr lang="ru-RU" sz="1400" b="0" i="0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00685">
                <a:tc>
                  <a:txBody>
                    <a:bodyPr/>
                    <a:lstStyle/>
                    <a:p>
                      <a:pPr algn="l"/>
                      <a:r>
                        <a:rPr lang="ru-RU" sz="1400" b="0" i="0" dirty="0" smtClean="0"/>
                        <a:t>Родственное отношение</a:t>
                      </a:r>
                      <a:endParaRPr lang="ru-RU" sz="1400" b="0" i="0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00685">
                <a:tc>
                  <a:txBody>
                    <a:bodyPr/>
                    <a:lstStyle/>
                    <a:p>
                      <a:pPr algn="l"/>
                      <a:r>
                        <a:rPr lang="ru-RU" sz="1400" b="0" i="0" dirty="0" smtClean="0"/>
                        <a:t>Контакты</a:t>
                      </a:r>
                      <a:endParaRPr lang="ru-RU" sz="1400" b="0" i="0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76" name="TextBox 75"/>
          <p:cNvSpPr txBox="1"/>
          <p:nvPr/>
        </p:nvSpPr>
        <p:spPr>
          <a:xfrm>
            <a:off x="2958474" y="3665927"/>
            <a:ext cx="4946002" cy="246221"/>
          </a:xfrm>
          <a:prstGeom prst="rect">
            <a:avLst/>
          </a:prstGeom>
          <a:ln w="1905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endParaRPr lang="ru-RU" sz="1000" dirty="0"/>
          </a:p>
        </p:txBody>
      </p:sp>
      <p:sp>
        <p:nvSpPr>
          <p:cNvPr id="77" name="TextBox 76"/>
          <p:cNvSpPr txBox="1"/>
          <p:nvPr/>
        </p:nvSpPr>
        <p:spPr>
          <a:xfrm>
            <a:off x="2958474" y="3979912"/>
            <a:ext cx="4946002" cy="246221"/>
          </a:xfrm>
          <a:prstGeom prst="rect">
            <a:avLst/>
          </a:prstGeom>
          <a:ln w="1905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endParaRPr lang="ru-RU" sz="1000" dirty="0"/>
          </a:p>
        </p:txBody>
      </p:sp>
      <p:sp>
        <p:nvSpPr>
          <p:cNvPr id="78" name="TextBox 77"/>
          <p:cNvSpPr txBox="1"/>
          <p:nvPr/>
        </p:nvSpPr>
        <p:spPr>
          <a:xfrm>
            <a:off x="2952569" y="4327650"/>
            <a:ext cx="4946002" cy="246221"/>
          </a:xfrm>
          <a:prstGeom prst="rect">
            <a:avLst/>
          </a:prstGeom>
          <a:ln w="1905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endParaRPr lang="ru-RU" sz="1000" dirty="0"/>
          </a:p>
        </p:txBody>
      </p:sp>
      <p:sp>
        <p:nvSpPr>
          <p:cNvPr id="79" name="TextBox 78"/>
          <p:cNvSpPr txBox="1"/>
          <p:nvPr/>
        </p:nvSpPr>
        <p:spPr>
          <a:xfrm>
            <a:off x="2956079" y="5013176"/>
            <a:ext cx="4946002" cy="246221"/>
          </a:xfrm>
          <a:prstGeom prst="rect">
            <a:avLst/>
          </a:prstGeom>
          <a:ln w="1905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endParaRPr lang="ru-RU" sz="1000" dirty="0"/>
          </a:p>
        </p:txBody>
      </p:sp>
      <p:sp>
        <p:nvSpPr>
          <p:cNvPr id="80" name="TextBox 79"/>
          <p:cNvSpPr txBox="1"/>
          <p:nvPr/>
        </p:nvSpPr>
        <p:spPr>
          <a:xfrm>
            <a:off x="2952569" y="4702619"/>
            <a:ext cx="4946002" cy="246221"/>
          </a:xfrm>
          <a:prstGeom prst="rect">
            <a:avLst/>
          </a:prstGeom>
          <a:ln w="1905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endParaRPr lang="ru-RU" sz="1000" dirty="0"/>
          </a:p>
        </p:txBody>
      </p:sp>
      <p:sp>
        <p:nvSpPr>
          <p:cNvPr id="81" name="TextBox 80"/>
          <p:cNvSpPr txBox="1"/>
          <p:nvPr/>
        </p:nvSpPr>
        <p:spPr>
          <a:xfrm>
            <a:off x="2956079" y="5384901"/>
            <a:ext cx="4946002" cy="246221"/>
          </a:xfrm>
          <a:prstGeom prst="rect">
            <a:avLst/>
          </a:prstGeom>
          <a:ln w="1905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endParaRPr lang="ru-RU" sz="1000" dirty="0"/>
          </a:p>
        </p:txBody>
      </p:sp>
    </p:spTree>
    <p:extLst>
      <p:ext uri="{BB962C8B-B14F-4D97-AF65-F5344CB8AC3E}">
        <p14:creationId xmlns:p14="http://schemas.microsoft.com/office/powerpoint/2010/main" val="379574076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Фигура, имеющая форму буквы L 4"/>
          <p:cNvSpPr/>
          <p:nvPr/>
        </p:nvSpPr>
        <p:spPr>
          <a:xfrm>
            <a:off x="177528" y="191610"/>
            <a:ext cx="8858968" cy="6495849"/>
          </a:xfrm>
          <a:prstGeom prst="corner">
            <a:avLst>
              <a:gd name="adj1" fmla="val 88661"/>
              <a:gd name="adj2" fmla="val 14492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1" name="Прямоугольник с одним скругленным углом 20"/>
          <p:cNvSpPr/>
          <p:nvPr/>
        </p:nvSpPr>
        <p:spPr>
          <a:xfrm>
            <a:off x="1103837" y="400255"/>
            <a:ext cx="720080" cy="549293"/>
          </a:xfrm>
          <a:prstGeom prst="round1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Прямоугольник с одним скругленным углом 28"/>
          <p:cNvSpPr/>
          <p:nvPr/>
        </p:nvSpPr>
        <p:spPr>
          <a:xfrm>
            <a:off x="1813712" y="400255"/>
            <a:ext cx="720080" cy="549293"/>
          </a:xfrm>
          <a:prstGeom prst="round1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Прямоугольник с одним скругленным углом 29"/>
          <p:cNvSpPr/>
          <p:nvPr/>
        </p:nvSpPr>
        <p:spPr>
          <a:xfrm>
            <a:off x="2521820" y="400255"/>
            <a:ext cx="720080" cy="549293"/>
          </a:xfrm>
          <a:prstGeom prst="round1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Прямоугольник с одним скругленным углом 30"/>
          <p:cNvSpPr/>
          <p:nvPr/>
        </p:nvSpPr>
        <p:spPr>
          <a:xfrm>
            <a:off x="3241900" y="400255"/>
            <a:ext cx="720080" cy="549293"/>
          </a:xfrm>
          <a:prstGeom prst="round1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Прямоугольник с одним скругленным углом 31"/>
          <p:cNvSpPr/>
          <p:nvPr/>
        </p:nvSpPr>
        <p:spPr>
          <a:xfrm>
            <a:off x="3962020" y="400255"/>
            <a:ext cx="720080" cy="549293"/>
          </a:xfrm>
          <a:prstGeom prst="round1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Прямоугольник с одним скругленным углом 32"/>
          <p:cNvSpPr/>
          <p:nvPr/>
        </p:nvSpPr>
        <p:spPr>
          <a:xfrm>
            <a:off x="4682100" y="400256"/>
            <a:ext cx="720080" cy="549292"/>
          </a:xfrm>
          <a:prstGeom prst="round1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Прямоугольник с одним скругленным углом 33"/>
          <p:cNvSpPr/>
          <p:nvPr/>
        </p:nvSpPr>
        <p:spPr>
          <a:xfrm>
            <a:off x="5402180" y="400256"/>
            <a:ext cx="720080" cy="549292"/>
          </a:xfrm>
          <a:prstGeom prst="round1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Прямоугольник с одним скругленным углом 34"/>
          <p:cNvSpPr/>
          <p:nvPr/>
        </p:nvSpPr>
        <p:spPr>
          <a:xfrm>
            <a:off x="6122260" y="407237"/>
            <a:ext cx="720080" cy="542311"/>
          </a:xfrm>
          <a:prstGeom prst="round1Rect">
            <a:avLst/>
          </a:prstGeom>
          <a:pattFill prst="pct25">
            <a:fgClr>
              <a:schemeClr val="accent1"/>
            </a:fgClr>
            <a:bgClr>
              <a:schemeClr val="bg1"/>
            </a:bgClr>
          </a:patt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Прямоугольник с одним скругленным углом 35"/>
          <p:cNvSpPr/>
          <p:nvPr/>
        </p:nvSpPr>
        <p:spPr>
          <a:xfrm>
            <a:off x="6842340" y="420240"/>
            <a:ext cx="720080" cy="529309"/>
          </a:xfrm>
          <a:prstGeom prst="round1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Прямоугольник с одним скругленным углом 36"/>
          <p:cNvSpPr/>
          <p:nvPr/>
        </p:nvSpPr>
        <p:spPr>
          <a:xfrm>
            <a:off x="7568271" y="404935"/>
            <a:ext cx="720080" cy="544613"/>
          </a:xfrm>
          <a:prstGeom prst="round1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TextBox 37"/>
          <p:cNvSpPr txBox="1"/>
          <p:nvPr/>
        </p:nvSpPr>
        <p:spPr>
          <a:xfrm>
            <a:off x="189363" y="420315"/>
            <a:ext cx="9361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00" dirty="0" smtClean="0"/>
              <a:t>Сведения</a:t>
            </a:r>
          </a:p>
          <a:p>
            <a:r>
              <a:rPr lang="ru-RU" sz="900" dirty="0" smtClean="0"/>
              <a:t>о подопечном</a:t>
            </a:r>
            <a:endParaRPr lang="ru-RU" sz="900" dirty="0"/>
          </a:p>
        </p:txBody>
      </p:sp>
      <p:sp>
        <p:nvSpPr>
          <p:cNvPr id="39" name="TextBox 38"/>
          <p:cNvSpPr txBox="1"/>
          <p:nvPr/>
        </p:nvSpPr>
        <p:spPr>
          <a:xfrm>
            <a:off x="1806690" y="450991"/>
            <a:ext cx="6882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00" dirty="0"/>
              <a:t>У</a:t>
            </a:r>
            <a:r>
              <a:rPr lang="ru-RU" sz="900" dirty="0" smtClean="0"/>
              <a:t>становлении опеки</a:t>
            </a:r>
            <a:endParaRPr lang="ru-RU" sz="900" dirty="0"/>
          </a:p>
        </p:txBody>
      </p:sp>
      <p:sp>
        <p:nvSpPr>
          <p:cNvPr id="41" name="TextBox 40"/>
          <p:cNvSpPr txBox="1"/>
          <p:nvPr/>
        </p:nvSpPr>
        <p:spPr>
          <a:xfrm>
            <a:off x="1138322" y="491034"/>
            <a:ext cx="72008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00" dirty="0" smtClean="0"/>
              <a:t>Родители</a:t>
            </a:r>
            <a:endParaRPr lang="ru-RU" sz="900" dirty="0"/>
          </a:p>
        </p:txBody>
      </p:sp>
      <p:sp>
        <p:nvSpPr>
          <p:cNvPr id="42" name="TextBox 41"/>
          <p:cNvSpPr txBox="1"/>
          <p:nvPr/>
        </p:nvSpPr>
        <p:spPr>
          <a:xfrm>
            <a:off x="2524847" y="506641"/>
            <a:ext cx="72008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00" dirty="0" smtClean="0"/>
              <a:t>Опекуны</a:t>
            </a:r>
            <a:endParaRPr lang="ru-RU" sz="900" dirty="0"/>
          </a:p>
        </p:txBody>
      </p:sp>
      <p:sp>
        <p:nvSpPr>
          <p:cNvPr id="43" name="TextBox 42"/>
          <p:cNvSpPr txBox="1"/>
          <p:nvPr/>
        </p:nvSpPr>
        <p:spPr>
          <a:xfrm>
            <a:off x="3244927" y="506627"/>
            <a:ext cx="72008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00" dirty="0" smtClean="0"/>
              <a:t>Здоровье</a:t>
            </a:r>
            <a:endParaRPr lang="ru-RU" sz="900" dirty="0"/>
          </a:p>
        </p:txBody>
      </p:sp>
      <p:sp>
        <p:nvSpPr>
          <p:cNvPr id="44" name="TextBox 43"/>
          <p:cNvSpPr txBox="1"/>
          <p:nvPr/>
        </p:nvSpPr>
        <p:spPr>
          <a:xfrm>
            <a:off x="3938000" y="520241"/>
            <a:ext cx="7441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00" dirty="0" smtClean="0"/>
              <a:t>Имущество</a:t>
            </a:r>
            <a:endParaRPr lang="ru-RU" sz="900" dirty="0"/>
          </a:p>
        </p:txBody>
      </p:sp>
      <p:sp>
        <p:nvSpPr>
          <p:cNvPr id="45" name="TextBox 44"/>
          <p:cNvSpPr txBox="1"/>
          <p:nvPr/>
        </p:nvSpPr>
        <p:spPr>
          <a:xfrm>
            <a:off x="4599252" y="520241"/>
            <a:ext cx="86608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00" dirty="0" smtClean="0"/>
              <a:t>Образование</a:t>
            </a:r>
            <a:endParaRPr lang="ru-RU" sz="900" dirty="0"/>
          </a:p>
        </p:txBody>
      </p:sp>
      <p:sp>
        <p:nvSpPr>
          <p:cNvPr id="46" name="TextBox 45"/>
          <p:cNvSpPr txBox="1"/>
          <p:nvPr/>
        </p:nvSpPr>
        <p:spPr>
          <a:xfrm>
            <a:off x="5394865" y="494182"/>
            <a:ext cx="7200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00" dirty="0" smtClean="0"/>
              <a:t>Родствен</a:t>
            </a:r>
          </a:p>
          <a:p>
            <a:pPr algn="ctr"/>
            <a:r>
              <a:rPr lang="ru-RU" sz="900" dirty="0" err="1" smtClean="0"/>
              <a:t>ники</a:t>
            </a:r>
            <a:endParaRPr lang="ru-RU" sz="900" dirty="0"/>
          </a:p>
        </p:txBody>
      </p:sp>
      <p:sp>
        <p:nvSpPr>
          <p:cNvPr id="47" name="TextBox 46"/>
          <p:cNvSpPr txBox="1"/>
          <p:nvPr/>
        </p:nvSpPr>
        <p:spPr>
          <a:xfrm>
            <a:off x="6122260" y="520241"/>
            <a:ext cx="72008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00" dirty="0" smtClean="0"/>
              <a:t>Доходы</a:t>
            </a:r>
            <a:endParaRPr lang="ru-RU" sz="900" dirty="0"/>
          </a:p>
        </p:txBody>
      </p:sp>
      <p:sp>
        <p:nvSpPr>
          <p:cNvPr id="48" name="TextBox 47"/>
          <p:cNvSpPr txBox="1"/>
          <p:nvPr/>
        </p:nvSpPr>
        <p:spPr>
          <a:xfrm>
            <a:off x="6842340" y="441717"/>
            <a:ext cx="720080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00" dirty="0" smtClean="0"/>
              <a:t>Жилищная обеспеченность</a:t>
            </a:r>
            <a:endParaRPr lang="ru-RU" sz="900" dirty="0"/>
          </a:p>
        </p:txBody>
      </p:sp>
      <p:sp>
        <p:nvSpPr>
          <p:cNvPr id="50" name="TextBox 49"/>
          <p:cNvSpPr txBox="1"/>
          <p:nvPr/>
        </p:nvSpPr>
        <p:spPr>
          <a:xfrm>
            <a:off x="7560331" y="503622"/>
            <a:ext cx="7200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00" dirty="0" smtClean="0"/>
              <a:t>Снятие</a:t>
            </a:r>
          </a:p>
          <a:p>
            <a:pPr algn="ctr"/>
            <a:r>
              <a:rPr lang="ru-RU" sz="900" dirty="0" smtClean="0"/>
              <a:t>с учета</a:t>
            </a:r>
            <a:endParaRPr lang="ru-RU" sz="900" dirty="0"/>
          </a:p>
        </p:txBody>
      </p:sp>
      <p:sp>
        <p:nvSpPr>
          <p:cNvPr id="51" name="Прямоугольник с одним скругленным углом 50"/>
          <p:cNvSpPr/>
          <p:nvPr/>
        </p:nvSpPr>
        <p:spPr>
          <a:xfrm>
            <a:off x="8280411" y="400257"/>
            <a:ext cx="720080" cy="549292"/>
          </a:xfrm>
          <a:prstGeom prst="round1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2" name="TextBox 51"/>
          <p:cNvSpPr txBox="1"/>
          <p:nvPr/>
        </p:nvSpPr>
        <p:spPr>
          <a:xfrm>
            <a:off x="8288351" y="361728"/>
            <a:ext cx="7200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00" dirty="0" smtClean="0"/>
              <a:t>Дополнительная информация</a:t>
            </a:r>
            <a:endParaRPr lang="ru-RU" sz="900" dirty="0"/>
          </a:p>
        </p:txBody>
      </p:sp>
      <p:sp>
        <p:nvSpPr>
          <p:cNvPr id="26" name="TextBox 25"/>
          <p:cNvSpPr txBox="1"/>
          <p:nvPr/>
        </p:nvSpPr>
        <p:spPr>
          <a:xfrm>
            <a:off x="450628" y="1944960"/>
            <a:ext cx="218828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Пенсия по инвалидности</a:t>
            </a:r>
            <a:endParaRPr lang="ru-RU" sz="1400" dirty="0"/>
          </a:p>
        </p:txBody>
      </p:sp>
      <p:sp>
        <p:nvSpPr>
          <p:cNvPr id="27" name="TextBox 26"/>
          <p:cNvSpPr txBox="1"/>
          <p:nvPr/>
        </p:nvSpPr>
        <p:spPr>
          <a:xfrm>
            <a:off x="3033742" y="1944958"/>
            <a:ext cx="1856556" cy="307777"/>
          </a:xfrm>
          <a:prstGeom prst="rect">
            <a:avLst/>
          </a:prstGeom>
          <a:ln w="1905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400" i="1" dirty="0" smtClean="0"/>
              <a:t>выбрать: да/нет</a:t>
            </a:r>
            <a:endParaRPr lang="ru-RU" sz="1400" i="1" dirty="0"/>
          </a:p>
        </p:txBody>
      </p:sp>
      <p:sp>
        <p:nvSpPr>
          <p:cNvPr id="28" name="TextBox 27"/>
          <p:cNvSpPr txBox="1"/>
          <p:nvPr/>
        </p:nvSpPr>
        <p:spPr>
          <a:xfrm>
            <a:off x="450628" y="2420888"/>
            <a:ext cx="253719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Пенсия по потере кормильца</a:t>
            </a:r>
            <a:endParaRPr lang="ru-RU" sz="1400" dirty="0"/>
          </a:p>
        </p:txBody>
      </p:sp>
      <p:sp>
        <p:nvSpPr>
          <p:cNvPr id="40" name="TextBox 39"/>
          <p:cNvSpPr txBox="1"/>
          <p:nvPr/>
        </p:nvSpPr>
        <p:spPr>
          <a:xfrm>
            <a:off x="3010596" y="2412611"/>
            <a:ext cx="1856556" cy="307777"/>
          </a:xfrm>
          <a:prstGeom prst="rect">
            <a:avLst/>
          </a:prstGeom>
          <a:ln w="1905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400" i="1" dirty="0" smtClean="0"/>
              <a:t>выбрать: да/нет</a:t>
            </a:r>
            <a:endParaRPr lang="ru-RU" sz="1400" i="1" dirty="0"/>
          </a:p>
        </p:txBody>
      </p:sp>
      <p:sp>
        <p:nvSpPr>
          <p:cNvPr id="49" name="TextBox 48"/>
          <p:cNvSpPr txBox="1"/>
          <p:nvPr/>
        </p:nvSpPr>
        <p:spPr>
          <a:xfrm>
            <a:off x="1209380" y="1556792"/>
            <a:ext cx="122907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/>
              <a:t>Пенсия</a:t>
            </a:r>
            <a:endParaRPr lang="ru-RU" sz="1400" b="1" dirty="0"/>
          </a:p>
        </p:txBody>
      </p:sp>
      <p:sp>
        <p:nvSpPr>
          <p:cNvPr id="53" name="TextBox 52"/>
          <p:cNvSpPr txBox="1"/>
          <p:nvPr/>
        </p:nvSpPr>
        <p:spPr>
          <a:xfrm>
            <a:off x="1125467" y="3154638"/>
            <a:ext cx="122907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/>
              <a:t>Алименты</a:t>
            </a:r>
            <a:endParaRPr lang="ru-RU" sz="1400" b="1" dirty="0"/>
          </a:p>
        </p:txBody>
      </p:sp>
      <p:sp>
        <p:nvSpPr>
          <p:cNvPr id="54" name="TextBox 53"/>
          <p:cNvSpPr txBox="1"/>
          <p:nvPr/>
        </p:nvSpPr>
        <p:spPr>
          <a:xfrm>
            <a:off x="450628" y="3573016"/>
            <a:ext cx="23931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Имеет право на получение</a:t>
            </a:r>
            <a:endParaRPr lang="ru-RU" sz="1400" dirty="0"/>
          </a:p>
        </p:txBody>
      </p:sp>
      <p:sp>
        <p:nvSpPr>
          <p:cNvPr id="55" name="TextBox 54"/>
          <p:cNvSpPr txBox="1"/>
          <p:nvPr/>
        </p:nvSpPr>
        <p:spPr>
          <a:xfrm>
            <a:off x="3033702" y="3573015"/>
            <a:ext cx="1856556" cy="307777"/>
          </a:xfrm>
          <a:prstGeom prst="rect">
            <a:avLst/>
          </a:prstGeom>
          <a:ln w="1905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400" i="1" dirty="0" smtClean="0"/>
              <a:t>выбрать: да/нет</a:t>
            </a:r>
            <a:endParaRPr lang="ru-RU" sz="1400" i="1" dirty="0"/>
          </a:p>
        </p:txBody>
      </p:sp>
      <p:sp>
        <p:nvSpPr>
          <p:cNvPr id="56" name="TextBox 55"/>
          <p:cNvSpPr txBox="1"/>
          <p:nvPr/>
        </p:nvSpPr>
        <p:spPr>
          <a:xfrm>
            <a:off x="450628" y="4033190"/>
            <a:ext cx="23931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Получает от матери</a:t>
            </a:r>
            <a:endParaRPr lang="ru-RU" sz="1400" dirty="0"/>
          </a:p>
        </p:txBody>
      </p:sp>
      <p:sp>
        <p:nvSpPr>
          <p:cNvPr id="57" name="TextBox 56"/>
          <p:cNvSpPr txBox="1"/>
          <p:nvPr/>
        </p:nvSpPr>
        <p:spPr>
          <a:xfrm>
            <a:off x="3033702" y="4033192"/>
            <a:ext cx="1856556" cy="307777"/>
          </a:xfrm>
          <a:prstGeom prst="rect">
            <a:avLst/>
          </a:prstGeom>
          <a:ln w="1905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400" i="1" dirty="0" smtClean="0"/>
              <a:t>выбрать: да/нет</a:t>
            </a:r>
            <a:endParaRPr lang="ru-RU" sz="1400" i="1" dirty="0"/>
          </a:p>
        </p:txBody>
      </p:sp>
      <p:sp>
        <p:nvSpPr>
          <p:cNvPr id="58" name="TextBox 57"/>
          <p:cNvSpPr txBox="1"/>
          <p:nvPr/>
        </p:nvSpPr>
        <p:spPr>
          <a:xfrm>
            <a:off x="450628" y="4525570"/>
            <a:ext cx="25830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Исполнительное производство в отношении матери</a:t>
            </a:r>
            <a:endParaRPr lang="ru-RU" sz="1400" dirty="0"/>
          </a:p>
        </p:txBody>
      </p:sp>
      <p:sp>
        <p:nvSpPr>
          <p:cNvPr id="59" name="TextBox 58"/>
          <p:cNvSpPr txBox="1"/>
          <p:nvPr/>
        </p:nvSpPr>
        <p:spPr>
          <a:xfrm>
            <a:off x="3033702" y="4633291"/>
            <a:ext cx="1856556" cy="307777"/>
          </a:xfrm>
          <a:prstGeom prst="rect">
            <a:avLst/>
          </a:prstGeom>
          <a:ln w="1905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400" i="1" dirty="0" smtClean="0"/>
              <a:t>выбрать: да/нет</a:t>
            </a:r>
            <a:endParaRPr lang="ru-RU" sz="1400" i="1" dirty="0"/>
          </a:p>
        </p:txBody>
      </p:sp>
      <p:sp>
        <p:nvSpPr>
          <p:cNvPr id="60" name="TextBox 59"/>
          <p:cNvSpPr txBox="1"/>
          <p:nvPr/>
        </p:nvSpPr>
        <p:spPr>
          <a:xfrm>
            <a:off x="450628" y="5157192"/>
            <a:ext cx="23931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Получает от отца</a:t>
            </a:r>
            <a:endParaRPr lang="ru-RU" sz="1400" dirty="0"/>
          </a:p>
        </p:txBody>
      </p:sp>
      <p:sp>
        <p:nvSpPr>
          <p:cNvPr id="61" name="TextBox 60"/>
          <p:cNvSpPr txBox="1"/>
          <p:nvPr/>
        </p:nvSpPr>
        <p:spPr>
          <a:xfrm>
            <a:off x="3009722" y="5157191"/>
            <a:ext cx="1856556" cy="307777"/>
          </a:xfrm>
          <a:prstGeom prst="rect">
            <a:avLst/>
          </a:prstGeom>
          <a:ln w="1905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400" i="1" dirty="0" smtClean="0"/>
              <a:t>выбрать: да/нет</a:t>
            </a:r>
            <a:endParaRPr lang="ru-RU" sz="1400" i="1" dirty="0"/>
          </a:p>
        </p:txBody>
      </p:sp>
      <p:sp>
        <p:nvSpPr>
          <p:cNvPr id="62" name="TextBox 61"/>
          <p:cNvSpPr txBox="1"/>
          <p:nvPr/>
        </p:nvSpPr>
        <p:spPr>
          <a:xfrm>
            <a:off x="448467" y="5535838"/>
            <a:ext cx="25830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Исполнительное производство в отношении матери</a:t>
            </a:r>
            <a:endParaRPr lang="ru-RU" sz="1400" dirty="0"/>
          </a:p>
        </p:txBody>
      </p:sp>
      <p:sp>
        <p:nvSpPr>
          <p:cNvPr id="63" name="TextBox 62"/>
          <p:cNvSpPr txBox="1"/>
          <p:nvPr/>
        </p:nvSpPr>
        <p:spPr>
          <a:xfrm>
            <a:off x="3008535" y="5643559"/>
            <a:ext cx="1856556" cy="307777"/>
          </a:xfrm>
          <a:prstGeom prst="rect">
            <a:avLst/>
          </a:prstGeom>
          <a:ln w="1905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400" i="1" dirty="0" smtClean="0"/>
              <a:t>выбрать: да/нет</a:t>
            </a:r>
            <a:endParaRPr lang="ru-RU" sz="1400" i="1" dirty="0"/>
          </a:p>
        </p:txBody>
      </p:sp>
      <p:sp>
        <p:nvSpPr>
          <p:cNvPr id="64" name="TextBox 63"/>
          <p:cNvSpPr txBox="1"/>
          <p:nvPr/>
        </p:nvSpPr>
        <p:spPr>
          <a:xfrm>
            <a:off x="5491011" y="6100591"/>
            <a:ext cx="1005873" cy="307777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400" dirty="0" smtClean="0"/>
              <a:t>сохранить</a:t>
            </a:r>
            <a:endParaRPr lang="ru-RU" sz="1400" dirty="0"/>
          </a:p>
        </p:txBody>
      </p:sp>
      <p:sp>
        <p:nvSpPr>
          <p:cNvPr id="65" name="TextBox 64"/>
          <p:cNvSpPr txBox="1"/>
          <p:nvPr/>
        </p:nvSpPr>
        <p:spPr>
          <a:xfrm>
            <a:off x="6896208" y="6100591"/>
            <a:ext cx="1005873" cy="307777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400" dirty="0" smtClean="0"/>
              <a:t>закрыть</a:t>
            </a:r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48407069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Фигура, имеющая форму буквы L 4"/>
          <p:cNvSpPr/>
          <p:nvPr/>
        </p:nvSpPr>
        <p:spPr>
          <a:xfrm>
            <a:off x="177528" y="214491"/>
            <a:ext cx="8858968" cy="6495849"/>
          </a:xfrm>
          <a:prstGeom prst="corner">
            <a:avLst>
              <a:gd name="adj1" fmla="val 88661"/>
              <a:gd name="adj2" fmla="val 14492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1" name="Прямоугольник с одним скругленным углом 20"/>
          <p:cNvSpPr/>
          <p:nvPr/>
        </p:nvSpPr>
        <p:spPr>
          <a:xfrm>
            <a:off x="1103837" y="400255"/>
            <a:ext cx="720080" cy="549293"/>
          </a:xfrm>
          <a:prstGeom prst="round1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Прямоугольник с одним скругленным углом 28"/>
          <p:cNvSpPr/>
          <p:nvPr/>
        </p:nvSpPr>
        <p:spPr>
          <a:xfrm>
            <a:off x="1813712" y="400255"/>
            <a:ext cx="720080" cy="549293"/>
          </a:xfrm>
          <a:prstGeom prst="round1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Прямоугольник с одним скругленным углом 29"/>
          <p:cNvSpPr/>
          <p:nvPr/>
        </p:nvSpPr>
        <p:spPr>
          <a:xfrm>
            <a:off x="2521820" y="400255"/>
            <a:ext cx="720080" cy="549293"/>
          </a:xfrm>
          <a:prstGeom prst="round1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Прямоугольник с одним скругленным углом 30"/>
          <p:cNvSpPr/>
          <p:nvPr/>
        </p:nvSpPr>
        <p:spPr>
          <a:xfrm>
            <a:off x="3241900" y="400255"/>
            <a:ext cx="720080" cy="549293"/>
          </a:xfrm>
          <a:prstGeom prst="round1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Прямоугольник с одним скругленным углом 31"/>
          <p:cNvSpPr/>
          <p:nvPr/>
        </p:nvSpPr>
        <p:spPr>
          <a:xfrm>
            <a:off x="3962020" y="400255"/>
            <a:ext cx="720080" cy="549293"/>
          </a:xfrm>
          <a:prstGeom prst="round1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Прямоугольник с одним скругленным углом 32"/>
          <p:cNvSpPr/>
          <p:nvPr/>
        </p:nvSpPr>
        <p:spPr>
          <a:xfrm>
            <a:off x="4682100" y="400256"/>
            <a:ext cx="720080" cy="549292"/>
          </a:xfrm>
          <a:prstGeom prst="round1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Прямоугольник с одним скругленным углом 33"/>
          <p:cNvSpPr/>
          <p:nvPr/>
        </p:nvSpPr>
        <p:spPr>
          <a:xfrm>
            <a:off x="5402180" y="400256"/>
            <a:ext cx="720080" cy="549292"/>
          </a:xfrm>
          <a:prstGeom prst="round1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Прямоугольник с одним скругленным углом 34"/>
          <p:cNvSpPr/>
          <p:nvPr/>
        </p:nvSpPr>
        <p:spPr>
          <a:xfrm>
            <a:off x="6122260" y="407237"/>
            <a:ext cx="720080" cy="542311"/>
          </a:xfrm>
          <a:prstGeom prst="round1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Прямоугольник с одним скругленным углом 35"/>
          <p:cNvSpPr/>
          <p:nvPr/>
        </p:nvSpPr>
        <p:spPr>
          <a:xfrm>
            <a:off x="6842340" y="420240"/>
            <a:ext cx="720080" cy="529309"/>
          </a:xfrm>
          <a:prstGeom prst="round1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Прямоугольник с одним скругленным углом 36"/>
          <p:cNvSpPr/>
          <p:nvPr/>
        </p:nvSpPr>
        <p:spPr>
          <a:xfrm>
            <a:off x="7568271" y="404935"/>
            <a:ext cx="720080" cy="544613"/>
          </a:xfrm>
          <a:prstGeom prst="round1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TextBox 37"/>
          <p:cNvSpPr txBox="1"/>
          <p:nvPr/>
        </p:nvSpPr>
        <p:spPr>
          <a:xfrm>
            <a:off x="189363" y="420315"/>
            <a:ext cx="9361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00" dirty="0" smtClean="0"/>
              <a:t>Сведения</a:t>
            </a:r>
          </a:p>
          <a:p>
            <a:r>
              <a:rPr lang="ru-RU" sz="900" dirty="0" smtClean="0"/>
              <a:t>о подопечном</a:t>
            </a:r>
            <a:endParaRPr lang="ru-RU" sz="900" dirty="0"/>
          </a:p>
        </p:txBody>
      </p:sp>
      <p:sp>
        <p:nvSpPr>
          <p:cNvPr id="39" name="TextBox 38"/>
          <p:cNvSpPr txBox="1"/>
          <p:nvPr/>
        </p:nvSpPr>
        <p:spPr>
          <a:xfrm>
            <a:off x="1806690" y="450991"/>
            <a:ext cx="6882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00" dirty="0"/>
              <a:t>У</a:t>
            </a:r>
            <a:r>
              <a:rPr lang="ru-RU" sz="900" dirty="0" smtClean="0"/>
              <a:t>становлении опеки</a:t>
            </a:r>
            <a:endParaRPr lang="ru-RU" sz="900" dirty="0"/>
          </a:p>
        </p:txBody>
      </p:sp>
      <p:sp>
        <p:nvSpPr>
          <p:cNvPr id="41" name="TextBox 40"/>
          <p:cNvSpPr txBox="1"/>
          <p:nvPr/>
        </p:nvSpPr>
        <p:spPr>
          <a:xfrm>
            <a:off x="1138322" y="491034"/>
            <a:ext cx="72008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00" dirty="0" smtClean="0"/>
              <a:t>Родители</a:t>
            </a:r>
            <a:endParaRPr lang="ru-RU" sz="900" dirty="0"/>
          </a:p>
        </p:txBody>
      </p:sp>
      <p:sp>
        <p:nvSpPr>
          <p:cNvPr id="42" name="TextBox 41"/>
          <p:cNvSpPr txBox="1"/>
          <p:nvPr/>
        </p:nvSpPr>
        <p:spPr>
          <a:xfrm>
            <a:off x="2524847" y="506641"/>
            <a:ext cx="72008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00" dirty="0" smtClean="0"/>
              <a:t>Опекуны</a:t>
            </a:r>
            <a:endParaRPr lang="ru-RU" sz="900" dirty="0"/>
          </a:p>
        </p:txBody>
      </p:sp>
      <p:sp>
        <p:nvSpPr>
          <p:cNvPr id="43" name="TextBox 42"/>
          <p:cNvSpPr txBox="1"/>
          <p:nvPr/>
        </p:nvSpPr>
        <p:spPr>
          <a:xfrm>
            <a:off x="3244927" y="506627"/>
            <a:ext cx="72008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00" dirty="0" smtClean="0"/>
              <a:t>Здоровье</a:t>
            </a:r>
            <a:endParaRPr lang="ru-RU" sz="900" dirty="0"/>
          </a:p>
        </p:txBody>
      </p:sp>
      <p:sp>
        <p:nvSpPr>
          <p:cNvPr id="44" name="TextBox 43"/>
          <p:cNvSpPr txBox="1"/>
          <p:nvPr/>
        </p:nvSpPr>
        <p:spPr>
          <a:xfrm>
            <a:off x="3938000" y="520241"/>
            <a:ext cx="7441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00" dirty="0" smtClean="0"/>
              <a:t>Имущество</a:t>
            </a:r>
            <a:endParaRPr lang="ru-RU" sz="900" dirty="0"/>
          </a:p>
        </p:txBody>
      </p:sp>
      <p:sp>
        <p:nvSpPr>
          <p:cNvPr id="45" name="TextBox 44"/>
          <p:cNvSpPr txBox="1"/>
          <p:nvPr/>
        </p:nvSpPr>
        <p:spPr>
          <a:xfrm>
            <a:off x="4599252" y="520241"/>
            <a:ext cx="86608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00" dirty="0" smtClean="0"/>
              <a:t>Образование</a:t>
            </a:r>
            <a:endParaRPr lang="ru-RU" sz="900" dirty="0"/>
          </a:p>
        </p:txBody>
      </p:sp>
      <p:sp>
        <p:nvSpPr>
          <p:cNvPr id="46" name="TextBox 45"/>
          <p:cNvSpPr txBox="1"/>
          <p:nvPr/>
        </p:nvSpPr>
        <p:spPr>
          <a:xfrm>
            <a:off x="5394865" y="494182"/>
            <a:ext cx="7200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00" dirty="0" smtClean="0"/>
              <a:t>Родствен</a:t>
            </a:r>
          </a:p>
          <a:p>
            <a:pPr algn="ctr"/>
            <a:r>
              <a:rPr lang="ru-RU" sz="900" dirty="0" err="1" smtClean="0"/>
              <a:t>ники</a:t>
            </a:r>
            <a:endParaRPr lang="ru-RU" sz="900" dirty="0"/>
          </a:p>
        </p:txBody>
      </p:sp>
      <p:sp>
        <p:nvSpPr>
          <p:cNvPr id="47" name="TextBox 46"/>
          <p:cNvSpPr txBox="1"/>
          <p:nvPr/>
        </p:nvSpPr>
        <p:spPr>
          <a:xfrm>
            <a:off x="6122260" y="520241"/>
            <a:ext cx="72008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00" dirty="0" smtClean="0"/>
              <a:t>Доходы</a:t>
            </a:r>
            <a:endParaRPr lang="ru-RU" sz="900" dirty="0"/>
          </a:p>
        </p:txBody>
      </p:sp>
      <p:sp>
        <p:nvSpPr>
          <p:cNvPr id="48" name="TextBox 47"/>
          <p:cNvSpPr txBox="1"/>
          <p:nvPr/>
        </p:nvSpPr>
        <p:spPr>
          <a:xfrm>
            <a:off x="6842340" y="441717"/>
            <a:ext cx="720080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00" dirty="0" smtClean="0"/>
              <a:t>Жилищная обеспеченность</a:t>
            </a:r>
            <a:endParaRPr lang="ru-RU" sz="900" dirty="0"/>
          </a:p>
        </p:txBody>
      </p:sp>
      <p:sp>
        <p:nvSpPr>
          <p:cNvPr id="50" name="TextBox 49"/>
          <p:cNvSpPr txBox="1"/>
          <p:nvPr/>
        </p:nvSpPr>
        <p:spPr>
          <a:xfrm>
            <a:off x="7560331" y="503622"/>
            <a:ext cx="7200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00" dirty="0" smtClean="0"/>
              <a:t>Снятие</a:t>
            </a:r>
          </a:p>
          <a:p>
            <a:pPr algn="ctr"/>
            <a:r>
              <a:rPr lang="ru-RU" sz="900" dirty="0" smtClean="0"/>
              <a:t>с учета</a:t>
            </a:r>
            <a:endParaRPr lang="ru-RU" sz="900" dirty="0"/>
          </a:p>
        </p:txBody>
      </p:sp>
      <p:sp>
        <p:nvSpPr>
          <p:cNvPr id="51" name="Прямоугольник с одним скругленным углом 50"/>
          <p:cNvSpPr/>
          <p:nvPr/>
        </p:nvSpPr>
        <p:spPr>
          <a:xfrm>
            <a:off x="8280411" y="400257"/>
            <a:ext cx="720080" cy="549292"/>
          </a:xfrm>
          <a:prstGeom prst="round1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2" name="TextBox 51"/>
          <p:cNvSpPr txBox="1"/>
          <p:nvPr/>
        </p:nvSpPr>
        <p:spPr>
          <a:xfrm>
            <a:off x="8288351" y="361728"/>
            <a:ext cx="7200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00" dirty="0" smtClean="0"/>
              <a:t>Дополнительная информация</a:t>
            </a:r>
            <a:endParaRPr lang="ru-RU" sz="900" dirty="0"/>
          </a:p>
        </p:txBody>
      </p:sp>
      <p:sp>
        <p:nvSpPr>
          <p:cNvPr id="53" name="TextBox 52"/>
          <p:cNvSpPr txBox="1"/>
          <p:nvPr/>
        </p:nvSpPr>
        <p:spPr>
          <a:xfrm>
            <a:off x="251520" y="1205514"/>
            <a:ext cx="23042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 smtClean="0"/>
              <a:t>Фамилия, имя, отчество</a:t>
            </a:r>
            <a:endParaRPr lang="ru-RU" sz="1400" b="1" dirty="0"/>
          </a:p>
        </p:txBody>
      </p:sp>
      <p:sp>
        <p:nvSpPr>
          <p:cNvPr id="54" name="TextBox 53"/>
          <p:cNvSpPr txBox="1"/>
          <p:nvPr/>
        </p:nvSpPr>
        <p:spPr>
          <a:xfrm>
            <a:off x="2618961" y="1205514"/>
            <a:ext cx="3216533" cy="307777"/>
          </a:xfrm>
          <a:prstGeom prst="rect">
            <a:avLst/>
          </a:prstGeom>
          <a:ln w="1905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endParaRPr lang="ru-RU" sz="1400" dirty="0"/>
          </a:p>
        </p:txBody>
      </p:sp>
      <p:sp>
        <p:nvSpPr>
          <p:cNvPr id="55" name="TextBox 54"/>
          <p:cNvSpPr txBox="1"/>
          <p:nvPr/>
        </p:nvSpPr>
        <p:spPr>
          <a:xfrm>
            <a:off x="352230" y="1628800"/>
            <a:ext cx="165618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 smtClean="0"/>
              <a:t>Дата рождения</a:t>
            </a:r>
            <a:endParaRPr lang="ru-RU" sz="1400" b="1" dirty="0"/>
          </a:p>
        </p:txBody>
      </p:sp>
      <p:sp>
        <p:nvSpPr>
          <p:cNvPr id="56" name="TextBox 55"/>
          <p:cNvSpPr txBox="1"/>
          <p:nvPr/>
        </p:nvSpPr>
        <p:spPr>
          <a:xfrm>
            <a:off x="2127872" y="1628800"/>
            <a:ext cx="1693738" cy="307777"/>
          </a:xfrm>
          <a:prstGeom prst="rect">
            <a:avLst/>
          </a:prstGeom>
          <a:ln w="1905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endParaRPr lang="ru-RU" sz="1400" dirty="0"/>
          </a:p>
        </p:txBody>
      </p:sp>
      <p:sp>
        <p:nvSpPr>
          <p:cNvPr id="57" name="TextBox 56"/>
          <p:cNvSpPr txBox="1"/>
          <p:nvPr/>
        </p:nvSpPr>
        <p:spPr>
          <a:xfrm>
            <a:off x="3841316" y="1628800"/>
            <a:ext cx="92203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 smtClean="0"/>
              <a:t>Пол</a:t>
            </a:r>
            <a:endParaRPr lang="ru-RU" sz="1400" b="1" dirty="0"/>
          </a:p>
        </p:txBody>
      </p:sp>
      <p:sp>
        <p:nvSpPr>
          <p:cNvPr id="58" name="TextBox 57"/>
          <p:cNvSpPr txBox="1"/>
          <p:nvPr/>
        </p:nvSpPr>
        <p:spPr>
          <a:xfrm>
            <a:off x="4736031" y="1628799"/>
            <a:ext cx="1693738" cy="307777"/>
          </a:xfrm>
          <a:prstGeom prst="rect">
            <a:avLst/>
          </a:prstGeom>
          <a:ln w="1905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400" i="1" dirty="0" smtClean="0"/>
              <a:t>выбрать</a:t>
            </a:r>
            <a:endParaRPr lang="ru-RU" sz="1400" i="1" dirty="0"/>
          </a:p>
        </p:txBody>
      </p:sp>
      <p:sp>
        <p:nvSpPr>
          <p:cNvPr id="59" name="TextBox 58"/>
          <p:cNvSpPr txBox="1"/>
          <p:nvPr/>
        </p:nvSpPr>
        <p:spPr>
          <a:xfrm>
            <a:off x="465637" y="2132856"/>
            <a:ext cx="259228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/>
              <a:t>Свидетельство о рождении</a:t>
            </a:r>
            <a:endParaRPr lang="ru-RU" sz="1400" b="1" dirty="0"/>
          </a:p>
        </p:txBody>
      </p:sp>
      <p:sp>
        <p:nvSpPr>
          <p:cNvPr id="60" name="TextBox 59"/>
          <p:cNvSpPr txBox="1"/>
          <p:nvPr/>
        </p:nvSpPr>
        <p:spPr>
          <a:xfrm>
            <a:off x="1154701" y="2446149"/>
            <a:ext cx="1062817" cy="307777"/>
          </a:xfrm>
          <a:prstGeom prst="rect">
            <a:avLst/>
          </a:prstGeom>
          <a:ln w="1905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endParaRPr lang="ru-RU" sz="1400" dirty="0"/>
          </a:p>
        </p:txBody>
      </p:sp>
      <p:sp>
        <p:nvSpPr>
          <p:cNvPr id="62" name="TextBox 61"/>
          <p:cNvSpPr txBox="1"/>
          <p:nvPr/>
        </p:nvSpPr>
        <p:spPr>
          <a:xfrm>
            <a:off x="465637" y="2440633"/>
            <a:ext cx="79208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Серия</a:t>
            </a:r>
            <a:endParaRPr lang="ru-RU" sz="1400" dirty="0"/>
          </a:p>
        </p:txBody>
      </p:sp>
      <p:sp>
        <p:nvSpPr>
          <p:cNvPr id="63" name="TextBox 62"/>
          <p:cNvSpPr txBox="1"/>
          <p:nvPr/>
        </p:nvSpPr>
        <p:spPr>
          <a:xfrm>
            <a:off x="2377658" y="2446148"/>
            <a:ext cx="79208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Номер</a:t>
            </a:r>
            <a:endParaRPr lang="ru-RU" sz="1400" dirty="0"/>
          </a:p>
        </p:txBody>
      </p:sp>
      <p:sp>
        <p:nvSpPr>
          <p:cNvPr id="64" name="TextBox 63"/>
          <p:cNvSpPr txBox="1"/>
          <p:nvPr/>
        </p:nvSpPr>
        <p:spPr>
          <a:xfrm>
            <a:off x="3197106" y="2440632"/>
            <a:ext cx="1311384" cy="307777"/>
          </a:xfrm>
          <a:prstGeom prst="rect">
            <a:avLst/>
          </a:prstGeom>
          <a:ln w="1905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endParaRPr lang="ru-RU" sz="1400" dirty="0"/>
          </a:p>
        </p:txBody>
      </p:sp>
      <p:sp>
        <p:nvSpPr>
          <p:cNvPr id="65" name="TextBox 64"/>
          <p:cNvSpPr txBox="1"/>
          <p:nvPr/>
        </p:nvSpPr>
        <p:spPr>
          <a:xfrm>
            <a:off x="516932" y="2970934"/>
            <a:ext cx="13267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Кем выдано</a:t>
            </a:r>
            <a:endParaRPr lang="ru-RU" sz="1400" dirty="0"/>
          </a:p>
        </p:txBody>
      </p:sp>
      <p:sp>
        <p:nvSpPr>
          <p:cNvPr id="66" name="TextBox 65"/>
          <p:cNvSpPr txBox="1"/>
          <p:nvPr/>
        </p:nvSpPr>
        <p:spPr>
          <a:xfrm>
            <a:off x="1729057" y="2981271"/>
            <a:ext cx="2779433" cy="307777"/>
          </a:xfrm>
          <a:prstGeom prst="rect">
            <a:avLst/>
          </a:prstGeom>
          <a:ln w="1905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endParaRPr lang="ru-RU" sz="1400" dirty="0"/>
          </a:p>
        </p:txBody>
      </p:sp>
      <p:sp>
        <p:nvSpPr>
          <p:cNvPr id="68" name="TextBox 67"/>
          <p:cNvSpPr txBox="1"/>
          <p:nvPr/>
        </p:nvSpPr>
        <p:spPr>
          <a:xfrm>
            <a:off x="531622" y="3462416"/>
            <a:ext cx="13267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Дата выдачи</a:t>
            </a:r>
            <a:endParaRPr lang="ru-RU" sz="1400" dirty="0"/>
          </a:p>
        </p:txBody>
      </p:sp>
      <p:sp>
        <p:nvSpPr>
          <p:cNvPr id="69" name="TextBox 68"/>
          <p:cNvSpPr txBox="1"/>
          <p:nvPr/>
        </p:nvSpPr>
        <p:spPr>
          <a:xfrm>
            <a:off x="1750323" y="3462416"/>
            <a:ext cx="1416217" cy="307777"/>
          </a:xfrm>
          <a:prstGeom prst="rect">
            <a:avLst/>
          </a:prstGeom>
          <a:ln w="1905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endParaRPr lang="ru-RU" sz="1400" dirty="0"/>
          </a:p>
        </p:txBody>
      </p:sp>
      <p:sp>
        <p:nvSpPr>
          <p:cNvPr id="70" name="TextBox 69"/>
          <p:cNvSpPr txBox="1"/>
          <p:nvPr/>
        </p:nvSpPr>
        <p:spPr>
          <a:xfrm>
            <a:off x="480878" y="3933056"/>
            <a:ext cx="259228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/>
              <a:t>Паспорт</a:t>
            </a:r>
            <a:endParaRPr lang="ru-RU" sz="1400" b="1" dirty="0"/>
          </a:p>
        </p:txBody>
      </p:sp>
      <p:sp>
        <p:nvSpPr>
          <p:cNvPr id="71" name="TextBox 70"/>
          <p:cNvSpPr txBox="1"/>
          <p:nvPr/>
        </p:nvSpPr>
        <p:spPr>
          <a:xfrm>
            <a:off x="516529" y="4243758"/>
            <a:ext cx="79208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Серия</a:t>
            </a:r>
            <a:endParaRPr lang="ru-RU" sz="1400" dirty="0"/>
          </a:p>
        </p:txBody>
      </p:sp>
      <p:sp>
        <p:nvSpPr>
          <p:cNvPr id="72" name="TextBox 71"/>
          <p:cNvSpPr txBox="1"/>
          <p:nvPr/>
        </p:nvSpPr>
        <p:spPr>
          <a:xfrm>
            <a:off x="1218914" y="4243758"/>
            <a:ext cx="1062817" cy="307777"/>
          </a:xfrm>
          <a:prstGeom prst="rect">
            <a:avLst/>
          </a:prstGeom>
          <a:ln w="1905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endParaRPr lang="ru-RU" sz="1400" dirty="0"/>
          </a:p>
        </p:txBody>
      </p:sp>
      <p:sp>
        <p:nvSpPr>
          <p:cNvPr id="73" name="TextBox 72"/>
          <p:cNvSpPr txBox="1"/>
          <p:nvPr/>
        </p:nvSpPr>
        <p:spPr>
          <a:xfrm>
            <a:off x="2405018" y="4243758"/>
            <a:ext cx="79208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Номер</a:t>
            </a:r>
            <a:endParaRPr lang="ru-RU" sz="1400" dirty="0"/>
          </a:p>
        </p:txBody>
      </p:sp>
      <p:sp>
        <p:nvSpPr>
          <p:cNvPr id="74" name="TextBox 73"/>
          <p:cNvSpPr txBox="1"/>
          <p:nvPr/>
        </p:nvSpPr>
        <p:spPr>
          <a:xfrm>
            <a:off x="3169746" y="4243758"/>
            <a:ext cx="1244427" cy="307777"/>
          </a:xfrm>
          <a:prstGeom prst="rect">
            <a:avLst/>
          </a:prstGeom>
          <a:ln w="1905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endParaRPr lang="ru-RU" sz="1400" dirty="0"/>
          </a:p>
        </p:txBody>
      </p:sp>
      <p:sp>
        <p:nvSpPr>
          <p:cNvPr id="75" name="TextBox 74"/>
          <p:cNvSpPr txBox="1"/>
          <p:nvPr/>
        </p:nvSpPr>
        <p:spPr>
          <a:xfrm>
            <a:off x="491311" y="4739743"/>
            <a:ext cx="13267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Кем выдано</a:t>
            </a:r>
            <a:endParaRPr lang="ru-RU" sz="1400" dirty="0"/>
          </a:p>
        </p:txBody>
      </p:sp>
      <p:sp>
        <p:nvSpPr>
          <p:cNvPr id="76" name="TextBox 75"/>
          <p:cNvSpPr txBox="1"/>
          <p:nvPr/>
        </p:nvSpPr>
        <p:spPr>
          <a:xfrm>
            <a:off x="1686109" y="4725144"/>
            <a:ext cx="5763073" cy="307777"/>
          </a:xfrm>
          <a:prstGeom prst="rect">
            <a:avLst/>
          </a:prstGeom>
          <a:ln w="1905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endParaRPr lang="ru-RU" sz="1400" dirty="0"/>
          </a:p>
        </p:txBody>
      </p:sp>
      <p:sp>
        <p:nvSpPr>
          <p:cNvPr id="77" name="TextBox 76"/>
          <p:cNvSpPr txBox="1"/>
          <p:nvPr/>
        </p:nvSpPr>
        <p:spPr>
          <a:xfrm>
            <a:off x="4690980" y="4237604"/>
            <a:ext cx="13267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Дата выдачи</a:t>
            </a:r>
            <a:endParaRPr lang="ru-RU" sz="1400" dirty="0"/>
          </a:p>
        </p:txBody>
      </p:sp>
      <p:sp>
        <p:nvSpPr>
          <p:cNvPr id="78" name="TextBox 77"/>
          <p:cNvSpPr txBox="1"/>
          <p:nvPr/>
        </p:nvSpPr>
        <p:spPr>
          <a:xfrm>
            <a:off x="5974266" y="4243758"/>
            <a:ext cx="1474916" cy="307777"/>
          </a:xfrm>
          <a:prstGeom prst="rect">
            <a:avLst/>
          </a:prstGeom>
          <a:ln w="1905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endParaRPr lang="ru-RU" sz="1400" dirty="0"/>
          </a:p>
        </p:txBody>
      </p:sp>
      <p:sp>
        <p:nvSpPr>
          <p:cNvPr id="79" name="TextBox 78"/>
          <p:cNvSpPr txBox="1"/>
          <p:nvPr/>
        </p:nvSpPr>
        <p:spPr>
          <a:xfrm>
            <a:off x="4715712" y="2440631"/>
            <a:ext cx="220242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Номер актовой записи</a:t>
            </a:r>
            <a:endParaRPr lang="ru-RU" sz="1400" dirty="0"/>
          </a:p>
        </p:txBody>
      </p:sp>
      <p:sp>
        <p:nvSpPr>
          <p:cNvPr id="80" name="TextBox 79"/>
          <p:cNvSpPr txBox="1"/>
          <p:nvPr/>
        </p:nvSpPr>
        <p:spPr>
          <a:xfrm>
            <a:off x="6740446" y="2470138"/>
            <a:ext cx="1211323" cy="307777"/>
          </a:xfrm>
          <a:prstGeom prst="rect">
            <a:avLst/>
          </a:prstGeom>
          <a:ln w="1905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endParaRPr lang="ru-RU" sz="1400" dirty="0"/>
          </a:p>
        </p:txBody>
      </p:sp>
      <p:sp>
        <p:nvSpPr>
          <p:cNvPr id="81" name="TextBox 80"/>
          <p:cNvSpPr txBox="1"/>
          <p:nvPr/>
        </p:nvSpPr>
        <p:spPr>
          <a:xfrm>
            <a:off x="4715712" y="2970935"/>
            <a:ext cx="203487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Дата актовой записи</a:t>
            </a:r>
            <a:endParaRPr lang="ru-RU" sz="1400" dirty="0"/>
          </a:p>
        </p:txBody>
      </p:sp>
      <p:sp>
        <p:nvSpPr>
          <p:cNvPr id="82" name="TextBox 81"/>
          <p:cNvSpPr txBox="1"/>
          <p:nvPr/>
        </p:nvSpPr>
        <p:spPr>
          <a:xfrm>
            <a:off x="6750588" y="2981272"/>
            <a:ext cx="1227329" cy="307777"/>
          </a:xfrm>
          <a:prstGeom prst="rect">
            <a:avLst/>
          </a:prstGeom>
          <a:ln w="1905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endParaRPr lang="ru-RU" sz="1400" dirty="0"/>
          </a:p>
        </p:txBody>
      </p:sp>
      <p:sp>
        <p:nvSpPr>
          <p:cNvPr id="83" name="TextBox 82"/>
          <p:cNvSpPr txBox="1"/>
          <p:nvPr/>
        </p:nvSpPr>
        <p:spPr>
          <a:xfrm>
            <a:off x="5978436" y="1236291"/>
            <a:ext cx="88665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/>
              <a:t>Статус</a:t>
            </a:r>
            <a:endParaRPr lang="ru-RU" sz="1400" b="1" dirty="0"/>
          </a:p>
        </p:txBody>
      </p:sp>
      <p:sp>
        <p:nvSpPr>
          <p:cNvPr id="84" name="TextBox 83"/>
          <p:cNvSpPr txBox="1"/>
          <p:nvPr/>
        </p:nvSpPr>
        <p:spPr>
          <a:xfrm>
            <a:off x="6883612" y="1205513"/>
            <a:ext cx="1693738" cy="307777"/>
          </a:xfrm>
          <a:prstGeom prst="rect">
            <a:avLst/>
          </a:prstGeom>
          <a:ln w="1905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400" i="1" dirty="0" smtClean="0"/>
              <a:t>выбрать</a:t>
            </a:r>
            <a:endParaRPr lang="ru-RU" sz="1400" i="1" dirty="0"/>
          </a:p>
        </p:txBody>
      </p:sp>
      <p:sp>
        <p:nvSpPr>
          <p:cNvPr id="85" name="TextBox 84"/>
          <p:cNvSpPr txBox="1"/>
          <p:nvPr/>
        </p:nvSpPr>
        <p:spPr>
          <a:xfrm>
            <a:off x="494832" y="5291507"/>
            <a:ext cx="281624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Регистрация по месту жительства</a:t>
            </a:r>
            <a:endParaRPr lang="ru-RU" sz="1400" dirty="0"/>
          </a:p>
        </p:txBody>
      </p:sp>
      <p:sp>
        <p:nvSpPr>
          <p:cNvPr id="86" name="TextBox 85"/>
          <p:cNvSpPr txBox="1"/>
          <p:nvPr/>
        </p:nvSpPr>
        <p:spPr>
          <a:xfrm>
            <a:off x="3266306" y="5290609"/>
            <a:ext cx="5375773" cy="307777"/>
          </a:xfrm>
          <a:prstGeom prst="rect">
            <a:avLst/>
          </a:prstGeom>
          <a:ln w="1905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endParaRPr lang="ru-RU" sz="1400" dirty="0"/>
          </a:p>
        </p:txBody>
      </p:sp>
      <p:sp>
        <p:nvSpPr>
          <p:cNvPr id="87" name="TextBox 86"/>
          <p:cNvSpPr txBox="1"/>
          <p:nvPr/>
        </p:nvSpPr>
        <p:spPr>
          <a:xfrm>
            <a:off x="480878" y="5722520"/>
            <a:ext cx="281624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Регистрация по месту пребывания</a:t>
            </a:r>
            <a:endParaRPr lang="ru-RU" sz="1400" dirty="0"/>
          </a:p>
        </p:txBody>
      </p:sp>
      <p:sp>
        <p:nvSpPr>
          <p:cNvPr id="88" name="TextBox 87"/>
          <p:cNvSpPr txBox="1"/>
          <p:nvPr/>
        </p:nvSpPr>
        <p:spPr>
          <a:xfrm>
            <a:off x="3264679" y="5722519"/>
            <a:ext cx="2689514" cy="307777"/>
          </a:xfrm>
          <a:prstGeom prst="rect">
            <a:avLst/>
          </a:prstGeom>
          <a:ln w="1905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endParaRPr lang="ru-RU" sz="1400" dirty="0"/>
          </a:p>
        </p:txBody>
      </p:sp>
      <p:sp>
        <p:nvSpPr>
          <p:cNvPr id="89" name="TextBox 88"/>
          <p:cNvSpPr txBox="1"/>
          <p:nvPr/>
        </p:nvSpPr>
        <p:spPr>
          <a:xfrm>
            <a:off x="480878" y="6182695"/>
            <a:ext cx="257266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Фактическое проживание</a:t>
            </a:r>
            <a:endParaRPr lang="ru-RU" sz="1400" dirty="0"/>
          </a:p>
        </p:txBody>
      </p:sp>
      <p:sp>
        <p:nvSpPr>
          <p:cNvPr id="90" name="TextBox 89"/>
          <p:cNvSpPr txBox="1"/>
          <p:nvPr/>
        </p:nvSpPr>
        <p:spPr>
          <a:xfrm>
            <a:off x="3266306" y="6182696"/>
            <a:ext cx="5375773" cy="307777"/>
          </a:xfrm>
          <a:prstGeom prst="rect">
            <a:avLst/>
          </a:prstGeom>
          <a:ln w="1905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endParaRPr lang="ru-RU" sz="1400" dirty="0"/>
          </a:p>
        </p:txBody>
      </p:sp>
      <p:sp>
        <p:nvSpPr>
          <p:cNvPr id="91" name="TextBox 90"/>
          <p:cNvSpPr txBox="1"/>
          <p:nvPr/>
        </p:nvSpPr>
        <p:spPr>
          <a:xfrm>
            <a:off x="6066431" y="5722520"/>
            <a:ext cx="58946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/>
              <a:t>С</a:t>
            </a:r>
            <a:r>
              <a:rPr lang="ru-RU" sz="1400" dirty="0" smtClean="0"/>
              <a:t>рок</a:t>
            </a:r>
            <a:endParaRPr lang="ru-RU" sz="1400" dirty="0"/>
          </a:p>
        </p:txBody>
      </p:sp>
      <p:sp>
        <p:nvSpPr>
          <p:cNvPr id="92" name="TextBox 91"/>
          <p:cNvSpPr txBox="1"/>
          <p:nvPr/>
        </p:nvSpPr>
        <p:spPr>
          <a:xfrm>
            <a:off x="6692003" y="5722520"/>
            <a:ext cx="1948447" cy="338554"/>
          </a:xfrm>
          <a:prstGeom prst="rect">
            <a:avLst/>
          </a:prstGeom>
          <a:ln w="1905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800" i="1" dirty="0" smtClean="0"/>
              <a:t>с возможностью автоматического оповещения за 1 месяц</a:t>
            </a:r>
            <a:endParaRPr lang="ru-RU" sz="800" i="1" dirty="0"/>
          </a:p>
        </p:txBody>
      </p:sp>
      <p:sp>
        <p:nvSpPr>
          <p:cNvPr id="2" name="TextBox 1"/>
          <p:cNvSpPr txBox="1"/>
          <p:nvPr/>
        </p:nvSpPr>
        <p:spPr>
          <a:xfrm>
            <a:off x="1114736" y="6433341"/>
            <a:ext cx="908901" cy="276999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200" dirty="0" smtClean="0"/>
              <a:t>сохранить</a:t>
            </a:r>
            <a:endParaRPr lang="ru-RU" sz="1200" dirty="0"/>
          </a:p>
        </p:txBody>
      </p:sp>
      <p:sp>
        <p:nvSpPr>
          <p:cNvPr id="67" name="TextBox 66"/>
          <p:cNvSpPr txBox="1"/>
          <p:nvPr/>
        </p:nvSpPr>
        <p:spPr>
          <a:xfrm>
            <a:off x="2231878" y="6433341"/>
            <a:ext cx="908901" cy="276999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200" dirty="0" smtClean="0"/>
              <a:t>закрыть</a:t>
            </a:r>
            <a:endParaRPr lang="ru-RU" sz="1200" dirty="0"/>
          </a:p>
        </p:txBody>
      </p:sp>
    </p:spTree>
    <p:extLst>
      <p:ext uri="{BB962C8B-B14F-4D97-AF65-F5344CB8AC3E}">
        <p14:creationId xmlns:p14="http://schemas.microsoft.com/office/powerpoint/2010/main" val="9489017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Фигура, имеющая форму буквы L 4"/>
          <p:cNvSpPr/>
          <p:nvPr/>
        </p:nvSpPr>
        <p:spPr>
          <a:xfrm>
            <a:off x="177528" y="214491"/>
            <a:ext cx="8858968" cy="6495849"/>
          </a:xfrm>
          <a:prstGeom prst="corner">
            <a:avLst>
              <a:gd name="adj1" fmla="val 88661"/>
              <a:gd name="adj2" fmla="val 14492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1" name="Прямоугольник с одним скругленным углом 20"/>
          <p:cNvSpPr/>
          <p:nvPr/>
        </p:nvSpPr>
        <p:spPr>
          <a:xfrm>
            <a:off x="1103837" y="400255"/>
            <a:ext cx="720080" cy="549293"/>
          </a:xfrm>
          <a:prstGeom prst="round1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Прямоугольник с одним скругленным углом 28"/>
          <p:cNvSpPr/>
          <p:nvPr/>
        </p:nvSpPr>
        <p:spPr>
          <a:xfrm>
            <a:off x="1813712" y="400255"/>
            <a:ext cx="720080" cy="549293"/>
          </a:xfrm>
          <a:prstGeom prst="round1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Прямоугольник с одним скругленным углом 29"/>
          <p:cNvSpPr/>
          <p:nvPr/>
        </p:nvSpPr>
        <p:spPr>
          <a:xfrm>
            <a:off x="2521820" y="400255"/>
            <a:ext cx="720080" cy="549293"/>
          </a:xfrm>
          <a:prstGeom prst="round1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Прямоугольник с одним скругленным углом 30"/>
          <p:cNvSpPr/>
          <p:nvPr/>
        </p:nvSpPr>
        <p:spPr>
          <a:xfrm>
            <a:off x="3241900" y="400255"/>
            <a:ext cx="720080" cy="549293"/>
          </a:xfrm>
          <a:prstGeom prst="round1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Прямоугольник с одним скругленным углом 31"/>
          <p:cNvSpPr/>
          <p:nvPr/>
        </p:nvSpPr>
        <p:spPr>
          <a:xfrm>
            <a:off x="3962020" y="400255"/>
            <a:ext cx="720080" cy="549293"/>
          </a:xfrm>
          <a:prstGeom prst="round1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Прямоугольник с одним скругленным углом 32"/>
          <p:cNvSpPr/>
          <p:nvPr/>
        </p:nvSpPr>
        <p:spPr>
          <a:xfrm>
            <a:off x="4682100" y="400256"/>
            <a:ext cx="720080" cy="549292"/>
          </a:xfrm>
          <a:prstGeom prst="round1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Прямоугольник с одним скругленным углом 33"/>
          <p:cNvSpPr/>
          <p:nvPr/>
        </p:nvSpPr>
        <p:spPr>
          <a:xfrm>
            <a:off x="5402180" y="400256"/>
            <a:ext cx="720080" cy="549292"/>
          </a:xfrm>
          <a:prstGeom prst="round1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Прямоугольник с одним скругленным углом 34"/>
          <p:cNvSpPr/>
          <p:nvPr/>
        </p:nvSpPr>
        <p:spPr>
          <a:xfrm>
            <a:off x="6122260" y="407237"/>
            <a:ext cx="720080" cy="542311"/>
          </a:xfrm>
          <a:prstGeom prst="round1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Прямоугольник с одним скругленным углом 35"/>
          <p:cNvSpPr/>
          <p:nvPr/>
        </p:nvSpPr>
        <p:spPr>
          <a:xfrm>
            <a:off x="6842340" y="420240"/>
            <a:ext cx="720080" cy="529309"/>
          </a:xfrm>
          <a:prstGeom prst="round1Rect">
            <a:avLst/>
          </a:prstGeom>
          <a:pattFill prst="pct25">
            <a:fgClr>
              <a:schemeClr val="accent1"/>
            </a:fgClr>
            <a:bgClr>
              <a:schemeClr val="bg1"/>
            </a:bgClr>
          </a:patt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Прямоугольник с одним скругленным углом 36"/>
          <p:cNvSpPr/>
          <p:nvPr/>
        </p:nvSpPr>
        <p:spPr>
          <a:xfrm>
            <a:off x="7568271" y="404935"/>
            <a:ext cx="720080" cy="544613"/>
          </a:xfrm>
          <a:prstGeom prst="round1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TextBox 37"/>
          <p:cNvSpPr txBox="1"/>
          <p:nvPr/>
        </p:nvSpPr>
        <p:spPr>
          <a:xfrm>
            <a:off x="189363" y="420315"/>
            <a:ext cx="9361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00" dirty="0" smtClean="0"/>
              <a:t>Сведения</a:t>
            </a:r>
          </a:p>
          <a:p>
            <a:r>
              <a:rPr lang="ru-RU" sz="900" dirty="0" smtClean="0"/>
              <a:t>о подопечном</a:t>
            </a:r>
            <a:endParaRPr lang="ru-RU" sz="900" dirty="0"/>
          </a:p>
        </p:txBody>
      </p:sp>
      <p:sp>
        <p:nvSpPr>
          <p:cNvPr id="39" name="TextBox 38"/>
          <p:cNvSpPr txBox="1"/>
          <p:nvPr/>
        </p:nvSpPr>
        <p:spPr>
          <a:xfrm>
            <a:off x="1806690" y="450991"/>
            <a:ext cx="6882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00" dirty="0"/>
              <a:t>У</a:t>
            </a:r>
            <a:r>
              <a:rPr lang="ru-RU" sz="900" dirty="0" smtClean="0"/>
              <a:t>становлении опеки</a:t>
            </a:r>
            <a:endParaRPr lang="ru-RU" sz="900" dirty="0"/>
          </a:p>
        </p:txBody>
      </p:sp>
      <p:sp>
        <p:nvSpPr>
          <p:cNvPr id="41" name="TextBox 40"/>
          <p:cNvSpPr txBox="1"/>
          <p:nvPr/>
        </p:nvSpPr>
        <p:spPr>
          <a:xfrm>
            <a:off x="1138322" y="491034"/>
            <a:ext cx="72008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00" dirty="0" smtClean="0"/>
              <a:t>Родители</a:t>
            </a:r>
            <a:endParaRPr lang="ru-RU" sz="900" dirty="0"/>
          </a:p>
        </p:txBody>
      </p:sp>
      <p:sp>
        <p:nvSpPr>
          <p:cNvPr id="42" name="TextBox 41"/>
          <p:cNvSpPr txBox="1"/>
          <p:nvPr/>
        </p:nvSpPr>
        <p:spPr>
          <a:xfrm>
            <a:off x="2524847" y="506641"/>
            <a:ext cx="72008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00" dirty="0" smtClean="0"/>
              <a:t>Опекуны</a:t>
            </a:r>
            <a:endParaRPr lang="ru-RU" sz="900" dirty="0"/>
          </a:p>
        </p:txBody>
      </p:sp>
      <p:sp>
        <p:nvSpPr>
          <p:cNvPr id="43" name="TextBox 42"/>
          <p:cNvSpPr txBox="1"/>
          <p:nvPr/>
        </p:nvSpPr>
        <p:spPr>
          <a:xfrm>
            <a:off x="3244927" y="506627"/>
            <a:ext cx="72008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00" dirty="0" smtClean="0"/>
              <a:t>Здоровье</a:t>
            </a:r>
            <a:endParaRPr lang="ru-RU" sz="900" dirty="0"/>
          </a:p>
        </p:txBody>
      </p:sp>
      <p:sp>
        <p:nvSpPr>
          <p:cNvPr id="44" name="TextBox 43"/>
          <p:cNvSpPr txBox="1"/>
          <p:nvPr/>
        </p:nvSpPr>
        <p:spPr>
          <a:xfrm>
            <a:off x="3938000" y="520241"/>
            <a:ext cx="7441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00" dirty="0" smtClean="0"/>
              <a:t>Имущество</a:t>
            </a:r>
            <a:endParaRPr lang="ru-RU" sz="900" dirty="0"/>
          </a:p>
        </p:txBody>
      </p:sp>
      <p:sp>
        <p:nvSpPr>
          <p:cNvPr id="45" name="TextBox 44"/>
          <p:cNvSpPr txBox="1"/>
          <p:nvPr/>
        </p:nvSpPr>
        <p:spPr>
          <a:xfrm>
            <a:off x="4599252" y="520241"/>
            <a:ext cx="86608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00" dirty="0" smtClean="0"/>
              <a:t>Образование</a:t>
            </a:r>
            <a:endParaRPr lang="ru-RU" sz="900" dirty="0"/>
          </a:p>
        </p:txBody>
      </p:sp>
      <p:sp>
        <p:nvSpPr>
          <p:cNvPr id="46" name="TextBox 45"/>
          <p:cNvSpPr txBox="1"/>
          <p:nvPr/>
        </p:nvSpPr>
        <p:spPr>
          <a:xfrm>
            <a:off x="5394865" y="494182"/>
            <a:ext cx="7200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00" dirty="0" smtClean="0"/>
              <a:t>Родствен</a:t>
            </a:r>
          </a:p>
          <a:p>
            <a:pPr algn="ctr"/>
            <a:r>
              <a:rPr lang="ru-RU" sz="900" dirty="0" err="1" smtClean="0"/>
              <a:t>ники</a:t>
            </a:r>
            <a:endParaRPr lang="ru-RU" sz="900" dirty="0"/>
          </a:p>
        </p:txBody>
      </p:sp>
      <p:sp>
        <p:nvSpPr>
          <p:cNvPr id="47" name="TextBox 46"/>
          <p:cNvSpPr txBox="1"/>
          <p:nvPr/>
        </p:nvSpPr>
        <p:spPr>
          <a:xfrm>
            <a:off x="6122260" y="520241"/>
            <a:ext cx="72008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00" dirty="0" smtClean="0"/>
              <a:t>Доходы</a:t>
            </a:r>
            <a:endParaRPr lang="ru-RU" sz="900" dirty="0"/>
          </a:p>
        </p:txBody>
      </p:sp>
      <p:sp>
        <p:nvSpPr>
          <p:cNvPr id="48" name="TextBox 47"/>
          <p:cNvSpPr txBox="1"/>
          <p:nvPr/>
        </p:nvSpPr>
        <p:spPr>
          <a:xfrm>
            <a:off x="6842340" y="441717"/>
            <a:ext cx="720080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00" dirty="0" smtClean="0"/>
              <a:t>Жилищная обеспеченность</a:t>
            </a:r>
            <a:endParaRPr lang="ru-RU" sz="900" dirty="0"/>
          </a:p>
        </p:txBody>
      </p:sp>
      <p:sp>
        <p:nvSpPr>
          <p:cNvPr id="50" name="TextBox 49"/>
          <p:cNvSpPr txBox="1"/>
          <p:nvPr/>
        </p:nvSpPr>
        <p:spPr>
          <a:xfrm>
            <a:off x="7560331" y="503622"/>
            <a:ext cx="7200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00" dirty="0" smtClean="0"/>
              <a:t>Снятие</a:t>
            </a:r>
          </a:p>
          <a:p>
            <a:pPr algn="ctr"/>
            <a:r>
              <a:rPr lang="ru-RU" sz="900" dirty="0" smtClean="0"/>
              <a:t>с учета</a:t>
            </a:r>
            <a:endParaRPr lang="ru-RU" sz="900" dirty="0"/>
          </a:p>
        </p:txBody>
      </p:sp>
      <p:sp>
        <p:nvSpPr>
          <p:cNvPr id="51" name="Прямоугольник с одним скругленным углом 50"/>
          <p:cNvSpPr/>
          <p:nvPr/>
        </p:nvSpPr>
        <p:spPr>
          <a:xfrm>
            <a:off x="8280411" y="400257"/>
            <a:ext cx="720080" cy="549292"/>
          </a:xfrm>
          <a:prstGeom prst="round1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2" name="TextBox 51"/>
          <p:cNvSpPr txBox="1"/>
          <p:nvPr/>
        </p:nvSpPr>
        <p:spPr>
          <a:xfrm>
            <a:off x="8288351" y="361728"/>
            <a:ext cx="7200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00" dirty="0" smtClean="0"/>
              <a:t>Дополнительная информация</a:t>
            </a:r>
            <a:endParaRPr lang="ru-RU" sz="900" dirty="0"/>
          </a:p>
        </p:txBody>
      </p:sp>
      <p:sp>
        <p:nvSpPr>
          <p:cNvPr id="27" name="TextBox 26"/>
          <p:cNvSpPr txBox="1"/>
          <p:nvPr/>
        </p:nvSpPr>
        <p:spPr>
          <a:xfrm>
            <a:off x="622361" y="1556792"/>
            <a:ext cx="279751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/>
              <a:t>Закрепление жилого помещения</a:t>
            </a:r>
            <a:endParaRPr lang="ru-RU" sz="1400" b="1" dirty="0"/>
          </a:p>
        </p:txBody>
      </p:sp>
      <p:sp>
        <p:nvSpPr>
          <p:cNvPr id="28" name="TextBox 27"/>
          <p:cNvSpPr txBox="1"/>
          <p:nvPr/>
        </p:nvSpPr>
        <p:spPr>
          <a:xfrm>
            <a:off x="3419630" y="1556792"/>
            <a:ext cx="1856556" cy="307777"/>
          </a:xfrm>
          <a:prstGeom prst="rect">
            <a:avLst/>
          </a:prstGeom>
          <a:ln w="1905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400" i="1" dirty="0" smtClean="0"/>
              <a:t>выбрать: да/нет</a:t>
            </a:r>
            <a:endParaRPr lang="ru-RU" sz="1400" i="1" dirty="0"/>
          </a:p>
        </p:txBody>
      </p:sp>
      <p:sp>
        <p:nvSpPr>
          <p:cNvPr id="40" name="TextBox 39"/>
          <p:cNvSpPr txBox="1"/>
          <p:nvPr/>
        </p:nvSpPr>
        <p:spPr>
          <a:xfrm>
            <a:off x="5491011" y="6100591"/>
            <a:ext cx="1005873" cy="307777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400" dirty="0" smtClean="0"/>
              <a:t>сохранить</a:t>
            </a:r>
            <a:endParaRPr lang="ru-RU" sz="1400" dirty="0"/>
          </a:p>
        </p:txBody>
      </p:sp>
      <p:sp>
        <p:nvSpPr>
          <p:cNvPr id="49" name="TextBox 48"/>
          <p:cNvSpPr txBox="1"/>
          <p:nvPr/>
        </p:nvSpPr>
        <p:spPr>
          <a:xfrm>
            <a:off x="6896208" y="6100591"/>
            <a:ext cx="1005873" cy="307777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400" dirty="0" smtClean="0"/>
              <a:t>закрыть</a:t>
            </a:r>
            <a:endParaRPr lang="ru-RU" sz="1400" dirty="0"/>
          </a:p>
        </p:txBody>
      </p:sp>
      <p:sp>
        <p:nvSpPr>
          <p:cNvPr id="53" name="TextBox 52"/>
          <p:cNvSpPr txBox="1"/>
          <p:nvPr/>
        </p:nvSpPr>
        <p:spPr>
          <a:xfrm>
            <a:off x="622361" y="1941047"/>
            <a:ext cx="218828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Адрес жилого помещения</a:t>
            </a:r>
            <a:endParaRPr lang="ru-RU" sz="1400" dirty="0"/>
          </a:p>
        </p:txBody>
      </p:sp>
      <p:sp>
        <p:nvSpPr>
          <p:cNvPr id="54" name="TextBox 53"/>
          <p:cNvSpPr txBox="1"/>
          <p:nvPr/>
        </p:nvSpPr>
        <p:spPr>
          <a:xfrm>
            <a:off x="3419630" y="1941047"/>
            <a:ext cx="1856556" cy="307777"/>
          </a:xfrm>
          <a:prstGeom prst="rect">
            <a:avLst/>
          </a:prstGeom>
          <a:ln w="1905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endParaRPr lang="ru-RU" sz="1400" i="1" dirty="0"/>
          </a:p>
        </p:txBody>
      </p:sp>
      <p:sp>
        <p:nvSpPr>
          <p:cNvPr id="55" name="TextBox 54"/>
          <p:cNvSpPr txBox="1"/>
          <p:nvPr/>
        </p:nvSpPr>
        <p:spPr>
          <a:xfrm>
            <a:off x="622360" y="2348880"/>
            <a:ext cx="261954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Государственная собственность</a:t>
            </a:r>
            <a:endParaRPr lang="ru-RU" sz="1400" dirty="0"/>
          </a:p>
        </p:txBody>
      </p:sp>
      <p:sp>
        <p:nvSpPr>
          <p:cNvPr id="56" name="TextBox 55"/>
          <p:cNvSpPr txBox="1"/>
          <p:nvPr/>
        </p:nvSpPr>
        <p:spPr>
          <a:xfrm>
            <a:off x="3419630" y="2348880"/>
            <a:ext cx="1856556" cy="307777"/>
          </a:xfrm>
          <a:prstGeom prst="rect">
            <a:avLst/>
          </a:prstGeom>
          <a:ln w="1905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400" i="1" dirty="0" smtClean="0"/>
              <a:t>выбрать: да/нет</a:t>
            </a:r>
            <a:endParaRPr lang="ru-RU" sz="1400" i="1" dirty="0"/>
          </a:p>
        </p:txBody>
      </p:sp>
      <p:sp>
        <p:nvSpPr>
          <p:cNvPr id="57" name="TextBox 56"/>
          <p:cNvSpPr txBox="1"/>
          <p:nvPr/>
        </p:nvSpPr>
        <p:spPr>
          <a:xfrm>
            <a:off x="3419872" y="2780928"/>
            <a:ext cx="1856556" cy="307777"/>
          </a:xfrm>
          <a:prstGeom prst="rect">
            <a:avLst/>
          </a:prstGeom>
          <a:ln w="1905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400" i="1" dirty="0" smtClean="0"/>
              <a:t>выбрать: да/нет</a:t>
            </a:r>
            <a:endParaRPr lang="ru-RU" sz="1400" i="1" dirty="0"/>
          </a:p>
        </p:txBody>
      </p:sp>
      <p:sp>
        <p:nvSpPr>
          <p:cNvPr id="58" name="TextBox 57"/>
          <p:cNvSpPr txBox="1"/>
          <p:nvPr/>
        </p:nvSpPr>
        <p:spPr>
          <a:xfrm>
            <a:off x="622360" y="2781710"/>
            <a:ext cx="261954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Частная собственность</a:t>
            </a:r>
            <a:endParaRPr lang="ru-RU" sz="1400" dirty="0"/>
          </a:p>
        </p:txBody>
      </p:sp>
      <p:sp>
        <p:nvSpPr>
          <p:cNvPr id="59" name="TextBox 58"/>
          <p:cNvSpPr txBox="1"/>
          <p:nvPr/>
        </p:nvSpPr>
        <p:spPr>
          <a:xfrm>
            <a:off x="622119" y="3475093"/>
            <a:ext cx="236570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/>
              <a:t>Включение в список</a:t>
            </a:r>
            <a:endParaRPr lang="ru-RU" sz="1400" b="1" dirty="0"/>
          </a:p>
        </p:txBody>
      </p:sp>
      <p:sp>
        <p:nvSpPr>
          <p:cNvPr id="60" name="TextBox 59"/>
          <p:cNvSpPr txBox="1"/>
          <p:nvPr/>
        </p:nvSpPr>
        <p:spPr>
          <a:xfrm>
            <a:off x="3419872" y="3456620"/>
            <a:ext cx="1856556" cy="307777"/>
          </a:xfrm>
          <a:prstGeom prst="rect">
            <a:avLst/>
          </a:prstGeom>
          <a:ln w="1905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400" i="1" dirty="0" smtClean="0"/>
              <a:t>выбрать: да/нет</a:t>
            </a:r>
            <a:endParaRPr lang="ru-RU" sz="1400" i="1" dirty="0"/>
          </a:p>
        </p:txBody>
      </p:sp>
    </p:spTree>
    <p:extLst>
      <p:ext uri="{BB962C8B-B14F-4D97-AF65-F5344CB8AC3E}">
        <p14:creationId xmlns:p14="http://schemas.microsoft.com/office/powerpoint/2010/main" val="48407069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Фигура, имеющая форму буквы L 4"/>
          <p:cNvSpPr/>
          <p:nvPr/>
        </p:nvSpPr>
        <p:spPr>
          <a:xfrm>
            <a:off x="177528" y="214490"/>
            <a:ext cx="8858968" cy="6495849"/>
          </a:xfrm>
          <a:prstGeom prst="corner">
            <a:avLst>
              <a:gd name="adj1" fmla="val 88661"/>
              <a:gd name="adj2" fmla="val 14492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1" name="Прямоугольник с одним скругленным углом 20"/>
          <p:cNvSpPr/>
          <p:nvPr/>
        </p:nvSpPr>
        <p:spPr>
          <a:xfrm>
            <a:off x="1103837" y="400255"/>
            <a:ext cx="720080" cy="549293"/>
          </a:xfrm>
          <a:prstGeom prst="round1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Прямоугольник с одним скругленным углом 28"/>
          <p:cNvSpPr/>
          <p:nvPr/>
        </p:nvSpPr>
        <p:spPr>
          <a:xfrm>
            <a:off x="1813712" y="400255"/>
            <a:ext cx="720080" cy="549293"/>
          </a:xfrm>
          <a:prstGeom prst="round1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Прямоугольник с одним скругленным углом 29"/>
          <p:cNvSpPr/>
          <p:nvPr/>
        </p:nvSpPr>
        <p:spPr>
          <a:xfrm>
            <a:off x="2521820" y="400255"/>
            <a:ext cx="720080" cy="549293"/>
          </a:xfrm>
          <a:prstGeom prst="round1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Прямоугольник с одним скругленным углом 30"/>
          <p:cNvSpPr/>
          <p:nvPr/>
        </p:nvSpPr>
        <p:spPr>
          <a:xfrm>
            <a:off x="3241900" y="400255"/>
            <a:ext cx="720080" cy="549293"/>
          </a:xfrm>
          <a:prstGeom prst="round1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Прямоугольник с одним скругленным углом 31"/>
          <p:cNvSpPr/>
          <p:nvPr/>
        </p:nvSpPr>
        <p:spPr>
          <a:xfrm>
            <a:off x="3962020" y="400255"/>
            <a:ext cx="720080" cy="549293"/>
          </a:xfrm>
          <a:prstGeom prst="round1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Прямоугольник с одним скругленным углом 32"/>
          <p:cNvSpPr/>
          <p:nvPr/>
        </p:nvSpPr>
        <p:spPr>
          <a:xfrm>
            <a:off x="4682100" y="400256"/>
            <a:ext cx="720080" cy="549292"/>
          </a:xfrm>
          <a:prstGeom prst="round1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Прямоугольник с одним скругленным углом 33"/>
          <p:cNvSpPr/>
          <p:nvPr/>
        </p:nvSpPr>
        <p:spPr>
          <a:xfrm>
            <a:off x="5402180" y="400256"/>
            <a:ext cx="720080" cy="549292"/>
          </a:xfrm>
          <a:prstGeom prst="round1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Прямоугольник с одним скругленным углом 34"/>
          <p:cNvSpPr/>
          <p:nvPr/>
        </p:nvSpPr>
        <p:spPr>
          <a:xfrm>
            <a:off x="6122260" y="407237"/>
            <a:ext cx="720080" cy="542311"/>
          </a:xfrm>
          <a:prstGeom prst="round1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Прямоугольник с одним скругленным углом 35"/>
          <p:cNvSpPr/>
          <p:nvPr/>
        </p:nvSpPr>
        <p:spPr>
          <a:xfrm>
            <a:off x="6842340" y="420240"/>
            <a:ext cx="720080" cy="529309"/>
          </a:xfrm>
          <a:prstGeom prst="round1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Прямоугольник с одним скругленным углом 36"/>
          <p:cNvSpPr/>
          <p:nvPr/>
        </p:nvSpPr>
        <p:spPr>
          <a:xfrm>
            <a:off x="7568271" y="404935"/>
            <a:ext cx="720080" cy="544613"/>
          </a:xfrm>
          <a:prstGeom prst="round1Rect">
            <a:avLst/>
          </a:prstGeom>
          <a:pattFill prst="pct25">
            <a:fgClr>
              <a:schemeClr val="accent1"/>
            </a:fgClr>
            <a:bgClr>
              <a:schemeClr val="bg1"/>
            </a:bgClr>
          </a:patt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TextBox 37"/>
          <p:cNvSpPr txBox="1"/>
          <p:nvPr/>
        </p:nvSpPr>
        <p:spPr>
          <a:xfrm>
            <a:off x="189363" y="420315"/>
            <a:ext cx="9361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00" dirty="0" smtClean="0"/>
              <a:t>Сведения</a:t>
            </a:r>
          </a:p>
          <a:p>
            <a:r>
              <a:rPr lang="ru-RU" sz="900" dirty="0" smtClean="0"/>
              <a:t>о подопечном</a:t>
            </a:r>
            <a:endParaRPr lang="ru-RU" sz="900" dirty="0"/>
          </a:p>
        </p:txBody>
      </p:sp>
      <p:sp>
        <p:nvSpPr>
          <p:cNvPr id="39" name="TextBox 38"/>
          <p:cNvSpPr txBox="1"/>
          <p:nvPr/>
        </p:nvSpPr>
        <p:spPr>
          <a:xfrm>
            <a:off x="1806690" y="450991"/>
            <a:ext cx="6882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00" dirty="0"/>
              <a:t>У</a:t>
            </a:r>
            <a:r>
              <a:rPr lang="ru-RU" sz="900" dirty="0" smtClean="0"/>
              <a:t>становлении опеки</a:t>
            </a:r>
            <a:endParaRPr lang="ru-RU" sz="900" dirty="0"/>
          </a:p>
        </p:txBody>
      </p:sp>
      <p:sp>
        <p:nvSpPr>
          <p:cNvPr id="41" name="TextBox 40"/>
          <p:cNvSpPr txBox="1"/>
          <p:nvPr/>
        </p:nvSpPr>
        <p:spPr>
          <a:xfrm>
            <a:off x="1138322" y="491034"/>
            <a:ext cx="72008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00" dirty="0" smtClean="0"/>
              <a:t>Родители</a:t>
            </a:r>
            <a:endParaRPr lang="ru-RU" sz="900" dirty="0"/>
          </a:p>
        </p:txBody>
      </p:sp>
      <p:sp>
        <p:nvSpPr>
          <p:cNvPr id="42" name="TextBox 41"/>
          <p:cNvSpPr txBox="1"/>
          <p:nvPr/>
        </p:nvSpPr>
        <p:spPr>
          <a:xfrm>
            <a:off x="2524847" y="506641"/>
            <a:ext cx="72008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00" dirty="0" smtClean="0"/>
              <a:t>Опекуны</a:t>
            </a:r>
            <a:endParaRPr lang="ru-RU" sz="900" dirty="0"/>
          </a:p>
        </p:txBody>
      </p:sp>
      <p:sp>
        <p:nvSpPr>
          <p:cNvPr id="43" name="TextBox 42"/>
          <p:cNvSpPr txBox="1"/>
          <p:nvPr/>
        </p:nvSpPr>
        <p:spPr>
          <a:xfrm>
            <a:off x="3244927" y="506627"/>
            <a:ext cx="72008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00" dirty="0" smtClean="0"/>
              <a:t>Здоровье</a:t>
            </a:r>
            <a:endParaRPr lang="ru-RU" sz="900" dirty="0"/>
          </a:p>
        </p:txBody>
      </p:sp>
      <p:sp>
        <p:nvSpPr>
          <p:cNvPr id="44" name="TextBox 43"/>
          <p:cNvSpPr txBox="1"/>
          <p:nvPr/>
        </p:nvSpPr>
        <p:spPr>
          <a:xfrm>
            <a:off x="3938000" y="520241"/>
            <a:ext cx="7441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00" dirty="0" smtClean="0"/>
              <a:t>Имущество</a:t>
            </a:r>
            <a:endParaRPr lang="ru-RU" sz="900" dirty="0"/>
          </a:p>
        </p:txBody>
      </p:sp>
      <p:sp>
        <p:nvSpPr>
          <p:cNvPr id="45" name="TextBox 44"/>
          <p:cNvSpPr txBox="1"/>
          <p:nvPr/>
        </p:nvSpPr>
        <p:spPr>
          <a:xfrm>
            <a:off x="4599252" y="520241"/>
            <a:ext cx="86608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00" dirty="0" smtClean="0"/>
              <a:t>Образование</a:t>
            </a:r>
            <a:endParaRPr lang="ru-RU" sz="900" dirty="0"/>
          </a:p>
        </p:txBody>
      </p:sp>
      <p:sp>
        <p:nvSpPr>
          <p:cNvPr id="46" name="TextBox 45"/>
          <p:cNvSpPr txBox="1"/>
          <p:nvPr/>
        </p:nvSpPr>
        <p:spPr>
          <a:xfrm>
            <a:off x="5394865" y="494182"/>
            <a:ext cx="7200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00" dirty="0" smtClean="0"/>
              <a:t>Родствен</a:t>
            </a:r>
          </a:p>
          <a:p>
            <a:pPr algn="ctr"/>
            <a:r>
              <a:rPr lang="ru-RU" sz="900" dirty="0" err="1" smtClean="0"/>
              <a:t>ники</a:t>
            </a:r>
            <a:endParaRPr lang="ru-RU" sz="900" dirty="0"/>
          </a:p>
        </p:txBody>
      </p:sp>
      <p:sp>
        <p:nvSpPr>
          <p:cNvPr id="47" name="TextBox 46"/>
          <p:cNvSpPr txBox="1"/>
          <p:nvPr/>
        </p:nvSpPr>
        <p:spPr>
          <a:xfrm>
            <a:off x="6122260" y="520241"/>
            <a:ext cx="72008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00" dirty="0" smtClean="0"/>
              <a:t>Доходы</a:t>
            </a:r>
            <a:endParaRPr lang="ru-RU" sz="900" dirty="0"/>
          </a:p>
        </p:txBody>
      </p:sp>
      <p:sp>
        <p:nvSpPr>
          <p:cNvPr id="48" name="TextBox 47"/>
          <p:cNvSpPr txBox="1"/>
          <p:nvPr/>
        </p:nvSpPr>
        <p:spPr>
          <a:xfrm>
            <a:off x="6842340" y="441717"/>
            <a:ext cx="720080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00" dirty="0" smtClean="0"/>
              <a:t>Жилищная обеспеченность</a:t>
            </a:r>
            <a:endParaRPr lang="ru-RU" sz="900" dirty="0"/>
          </a:p>
        </p:txBody>
      </p:sp>
      <p:sp>
        <p:nvSpPr>
          <p:cNvPr id="50" name="TextBox 49"/>
          <p:cNvSpPr txBox="1"/>
          <p:nvPr/>
        </p:nvSpPr>
        <p:spPr>
          <a:xfrm>
            <a:off x="7560331" y="503622"/>
            <a:ext cx="7200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00" dirty="0" smtClean="0"/>
              <a:t>Снятие</a:t>
            </a:r>
          </a:p>
          <a:p>
            <a:pPr algn="ctr"/>
            <a:r>
              <a:rPr lang="ru-RU" sz="900" dirty="0" smtClean="0"/>
              <a:t>с учета</a:t>
            </a:r>
            <a:endParaRPr lang="ru-RU" sz="900" dirty="0"/>
          </a:p>
        </p:txBody>
      </p:sp>
      <p:sp>
        <p:nvSpPr>
          <p:cNvPr id="51" name="Прямоугольник с одним скругленным углом 50"/>
          <p:cNvSpPr/>
          <p:nvPr/>
        </p:nvSpPr>
        <p:spPr>
          <a:xfrm>
            <a:off x="8280411" y="400257"/>
            <a:ext cx="720080" cy="549292"/>
          </a:xfrm>
          <a:prstGeom prst="round1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2" name="TextBox 51"/>
          <p:cNvSpPr txBox="1"/>
          <p:nvPr/>
        </p:nvSpPr>
        <p:spPr>
          <a:xfrm>
            <a:off x="8288351" y="361728"/>
            <a:ext cx="7200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00" dirty="0" smtClean="0"/>
              <a:t>Дополнительная информация</a:t>
            </a:r>
            <a:endParaRPr lang="ru-RU" sz="900" dirty="0"/>
          </a:p>
        </p:txBody>
      </p:sp>
      <p:sp>
        <p:nvSpPr>
          <p:cNvPr id="26" name="TextBox 25"/>
          <p:cNvSpPr txBox="1"/>
          <p:nvPr/>
        </p:nvSpPr>
        <p:spPr>
          <a:xfrm>
            <a:off x="5491011" y="6100591"/>
            <a:ext cx="1005873" cy="307777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400" dirty="0" smtClean="0"/>
              <a:t>сохранить</a:t>
            </a:r>
            <a:endParaRPr lang="ru-RU" sz="1400" dirty="0"/>
          </a:p>
        </p:txBody>
      </p:sp>
      <p:sp>
        <p:nvSpPr>
          <p:cNvPr id="27" name="TextBox 26"/>
          <p:cNvSpPr txBox="1"/>
          <p:nvPr/>
        </p:nvSpPr>
        <p:spPr>
          <a:xfrm>
            <a:off x="6896208" y="6100591"/>
            <a:ext cx="1005873" cy="307777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400" dirty="0" smtClean="0"/>
              <a:t>закрыть</a:t>
            </a:r>
            <a:endParaRPr lang="ru-RU" sz="1400" dirty="0"/>
          </a:p>
        </p:txBody>
      </p:sp>
      <p:cxnSp>
        <p:nvCxnSpPr>
          <p:cNvPr id="28" name="Прямая соединительная линия 27"/>
          <p:cNvCxnSpPr/>
          <p:nvPr/>
        </p:nvCxnSpPr>
        <p:spPr>
          <a:xfrm>
            <a:off x="189363" y="1196752"/>
            <a:ext cx="1862357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Прямая соединительная линия 39"/>
          <p:cNvCxnSpPr/>
          <p:nvPr/>
        </p:nvCxnSpPr>
        <p:spPr>
          <a:xfrm>
            <a:off x="2051720" y="1196752"/>
            <a:ext cx="0" cy="72008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9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6412" y="1350095"/>
            <a:ext cx="1545528" cy="566737"/>
          </a:xfrm>
          <a:prstGeom prst="rect">
            <a:avLst/>
          </a:prstGeom>
          <a:noFill/>
          <a:ln>
            <a:noFill/>
          </a:ln>
          <a:effectLst/>
        </p:spPr>
      </p:pic>
      <p:cxnSp>
        <p:nvCxnSpPr>
          <p:cNvPr id="53" name="Прямая соединительная линия 52"/>
          <p:cNvCxnSpPr/>
          <p:nvPr/>
        </p:nvCxnSpPr>
        <p:spPr>
          <a:xfrm flipV="1">
            <a:off x="3604967" y="1892148"/>
            <a:ext cx="5431529" cy="13568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TextBox 53"/>
          <p:cNvSpPr txBox="1"/>
          <p:nvPr/>
        </p:nvSpPr>
        <p:spPr>
          <a:xfrm>
            <a:off x="540305" y="1518047"/>
            <a:ext cx="1127063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00" dirty="0" smtClean="0"/>
              <a:t>Основание</a:t>
            </a:r>
            <a:endParaRPr lang="ru-RU" sz="900" dirty="0"/>
          </a:p>
        </p:txBody>
      </p:sp>
      <p:sp>
        <p:nvSpPr>
          <p:cNvPr id="55" name="TextBox 54"/>
          <p:cNvSpPr txBox="1"/>
          <p:nvPr/>
        </p:nvSpPr>
        <p:spPr>
          <a:xfrm>
            <a:off x="2300301" y="1447485"/>
            <a:ext cx="10577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00" dirty="0" smtClean="0"/>
              <a:t>Дальнейшее жизнеустройство</a:t>
            </a:r>
            <a:endParaRPr lang="ru-RU" sz="900" dirty="0"/>
          </a:p>
        </p:txBody>
      </p:sp>
      <p:sp>
        <p:nvSpPr>
          <p:cNvPr id="56" name="TextBox 55"/>
          <p:cNvSpPr txBox="1"/>
          <p:nvPr/>
        </p:nvSpPr>
        <p:spPr>
          <a:xfrm>
            <a:off x="459646" y="2204864"/>
            <a:ext cx="279751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/>
              <a:t>Основание снятия с учета</a:t>
            </a:r>
            <a:endParaRPr lang="ru-RU" sz="1400" b="1" dirty="0"/>
          </a:p>
        </p:txBody>
      </p:sp>
      <p:sp>
        <p:nvSpPr>
          <p:cNvPr id="57" name="TextBox 56"/>
          <p:cNvSpPr txBox="1"/>
          <p:nvPr/>
        </p:nvSpPr>
        <p:spPr>
          <a:xfrm>
            <a:off x="2794555" y="2203926"/>
            <a:ext cx="3199392" cy="2031325"/>
          </a:xfrm>
          <a:prstGeom prst="rect">
            <a:avLst/>
          </a:prstGeom>
          <a:ln w="1905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400" i="1" dirty="0" smtClean="0"/>
              <a:t>выбрать:</a:t>
            </a:r>
          </a:p>
          <a:p>
            <a:pPr algn="ctr"/>
            <a:r>
              <a:rPr lang="ru-RU" sz="1400" i="1" dirty="0" smtClean="0"/>
              <a:t>совершеннолетие</a:t>
            </a:r>
          </a:p>
          <a:p>
            <a:pPr algn="ctr"/>
            <a:r>
              <a:rPr lang="ru-RU" sz="1400" i="1" dirty="0" smtClean="0"/>
              <a:t>эмансипация</a:t>
            </a:r>
          </a:p>
          <a:p>
            <a:pPr algn="ctr"/>
            <a:r>
              <a:rPr lang="ru-RU" sz="1400" i="1" dirty="0" smtClean="0"/>
              <a:t>смерть подопечного</a:t>
            </a:r>
          </a:p>
          <a:p>
            <a:pPr algn="ctr"/>
            <a:r>
              <a:rPr lang="ru-RU" sz="1400" i="1" dirty="0" smtClean="0"/>
              <a:t>смерть опекуна</a:t>
            </a:r>
          </a:p>
          <a:p>
            <a:pPr algn="ctr"/>
            <a:r>
              <a:rPr lang="ru-RU" sz="1400" i="1" dirty="0" smtClean="0"/>
              <a:t>перемена места жительства</a:t>
            </a:r>
          </a:p>
          <a:p>
            <a:pPr algn="ctr"/>
            <a:r>
              <a:rPr lang="ru-RU" sz="1400" i="1" dirty="0" smtClean="0"/>
              <a:t>вступление в брак</a:t>
            </a:r>
          </a:p>
          <a:p>
            <a:pPr algn="ctr"/>
            <a:r>
              <a:rPr lang="ru-RU" sz="1400" i="1" dirty="0" smtClean="0"/>
              <a:t>освобождение опекуна/попечителя</a:t>
            </a:r>
          </a:p>
          <a:p>
            <a:pPr algn="ctr"/>
            <a:r>
              <a:rPr lang="ru-RU" sz="1400" i="1" dirty="0" smtClean="0"/>
              <a:t>отстранение опекуна/попечителя</a:t>
            </a:r>
            <a:endParaRPr lang="ru-RU" sz="1400" i="1" dirty="0"/>
          </a:p>
        </p:txBody>
      </p:sp>
      <p:sp>
        <p:nvSpPr>
          <p:cNvPr id="58" name="TextBox 57"/>
          <p:cNvSpPr txBox="1"/>
          <p:nvPr/>
        </p:nvSpPr>
        <p:spPr>
          <a:xfrm>
            <a:off x="540305" y="4436367"/>
            <a:ext cx="279751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/>
              <a:t>Реквизиты документа</a:t>
            </a:r>
            <a:endParaRPr lang="ru-RU" sz="1400" b="1" dirty="0"/>
          </a:p>
        </p:txBody>
      </p:sp>
      <p:sp>
        <p:nvSpPr>
          <p:cNvPr id="59" name="TextBox 58"/>
          <p:cNvSpPr txBox="1"/>
          <p:nvPr/>
        </p:nvSpPr>
        <p:spPr>
          <a:xfrm>
            <a:off x="1667368" y="4888905"/>
            <a:ext cx="1083792" cy="307777"/>
          </a:xfrm>
          <a:prstGeom prst="rect">
            <a:avLst/>
          </a:prstGeom>
          <a:ln w="1905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endParaRPr lang="ru-RU" sz="1400" i="1" dirty="0"/>
          </a:p>
        </p:txBody>
      </p:sp>
      <p:sp>
        <p:nvSpPr>
          <p:cNvPr id="60" name="TextBox 59"/>
          <p:cNvSpPr txBox="1"/>
          <p:nvPr/>
        </p:nvSpPr>
        <p:spPr>
          <a:xfrm>
            <a:off x="540305" y="4888905"/>
            <a:ext cx="103807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 smtClean="0"/>
              <a:t>Номер</a:t>
            </a:r>
            <a:endParaRPr lang="ru-RU" sz="1400" dirty="0"/>
          </a:p>
        </p:txBody>
      </p:sp>
      <p:sp>
        <p:nvSpPr>
          <p:cNvPr id="61" name="TextBox 60"/>
          <p:cNvSpPr txBox="1"/>
          <p:nvPr/>
        </p:nvSpPr>
        <p:spPr>
          <a:xfrm>
            <a:off x="2926929" y="4887415"/>
            <a:ext cx="103807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 smtClean="0"/>
              <a:t>Дата</a:t>
            </a:r>
            <a:endParaRPr lang="ru-RU" sz="1400" dirty="0"/>
          </a:p>
        </p:txBody>
      </p:sp>
      <p:sp>
        <p:nvSpPr>
          <p:cNvPr id="62" name="TextBox 61"/>
          <p:cNvSpPr txBox="1"/>
          <p:nvPr/>
        </p:nvSpPr>
        <p:spPr>
          <a:xfrm>
            <a:off x="3852355" y="4887416"/>
            <a:ext cx="1083792" cy="307777"/>
          </a:xfrm>
          <a:prstGeom prst="rect">
            <a:avLst/>
          </a:prstGeom>
          <a:ln w="1905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endParaRPr lang="ru-RU" sz="1400" i="1" dirty="0"/>
          </a:p>
        </p:txBody>
      </p:sp>
      <p:sp>
        <p:nvSpPr>
          <p:cNvPr id="63" name="TextBox 62"/>
          <p:cNvSpPr txBox="1"/>
          <p:nvPr/>
        </p:nvSpPr>
        <p:spPr>
          <a:xfrm>
            <a:off x="540305" y="5345638"/>
            <a:ext cx="296690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 smtClean="0"/>
              <a:t>Наименование выдавшего органа</a:t>
            </a:r>
            <a:endParaRPr lang="ru-RU" sz="1400" dirty="0"/>
          </a:p>
        </p:txBody>
      </p:sp>
      <p:sp>
        <p:nvSpPr>
          <p:cNvPr id="64" name="TextBox 63"/>
          <p:cNvSpPr txBox="1"/>
          <p:nvPr/>
        </p:nvSpPr>
        <p:spPr>
          <a:xfrm>
            <a:off x="3707904" y="5345639"/>
            <a:ext cx="3600400" cy="307777"/>
          </a:xfrm>
          <a:prstGeom prst="rect">
            <a:avLst/>
          </a:prstGeom>
          <a:ln w="1905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endParaRPr lang="ru-RU" sz="1400" i="1" dirty="0"/>
          </a:p>
        </p:txBody>
      </p:sp>
    </p:spTree>
    <p:extLst>
      <p:ext uri="{BB962C8B-B14F-4D97-AF65-F5344CB8AC3E}">
        <p14:creationId xmlns:p14="http://schemas.microsoft.com/office/powerpoint/2010/main" val="48407069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Фигура, имеющая форму буквы L 4"/>
          <p:cNvSpPr/>
          <p:nvPr/>
        </p:nvSpPr>
        <p:spPr>
          <a:xfrm>
            <a:off x="177528" y="214490"/>
            <a:ext cx="8858968" cy="6495849"/>
          </a:xfrm>
          <a:prstGeom prst="corner">
            <a:avLst>
              <a:gd name="adj1" fmla="val 88661"/>
              <a:gd name="adj2" fmla="val 14492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1" name="Прямоугольник с одним скругленным углом 20"/>
          <p:cNvSpPr/>
          <p:nvPr/>
        </p:nvSpPr>
        <p:spPr>
          <a:xfrm>
            <a:off x="1103837" y="400255"/>
            <a:ext cx="720080" cy="549293"/>
          </a:xfrm>
          <a:prstGeom prst="round1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Прямоугольник с одним скругленным углом 28"/>
          <p:cNvSpPr/>
          <p:nvPr/>
        </p:nvSpPr>
        <p:spPr>
          <a:xfrm>
            <a:off x="1813712" y="400255"/>
            <a:ext cx="720080" cy="549293"/>
          </a:xfrm>
          <a:prstGeom prst="round1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Прямоугольник с одним скругленным углом 29"/>
          <p:cNvSpPr/>
          <p:nvPr/>
        </p:nvSpPr>
        <p:spPr>
          <a:xfrm>
            <a:off x="2521820" y="400255"/>
            <a:ext cx="720080" cy="549293"/>
          </a:xfrm>
          <a:prstGeom prst="round1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Прямоугольник с одним скругленным углом 30"/>
          <p:cNvSpPr/>
          <p:nvPr/>
        </p:nvSpPr>
        <p:spPr>
          <a:xfrm>
            <a:off x="3241900" y="400255"/>
            <a:ext cx="720080" cy="549293"/>
          </a:xfrm>
          <a:prstGeom prst="round1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Прямоугольник с одним скругленным углом 31"/>
          <p:cNvSpPr/>
          <p:nvPr/>
        </p:nvSpPr>
        <p:spPr>
          <a:xfrm>
            <a:off x="3962020" y="400255"/>
            <a:ext cx="720080" cy="549293"/>
          </a:xfrm>
          <a:prstGeom prst="round1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Прямоугольник с одним скругленным углом 32"/>
          <p:cNvSpPr/>
          <p:nvPr/>
        </p:nvSpPr>
        <p:spPr>
          <a:xfrm>
            <a:off x="4682100" y="400256"/>
            <a:ext cx="720080" cy="549292"/>
          </a:xfrm>
          <a:prstGeom prst="round1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Прямоугольник с одним скругленным углом 33"/>
          <p:cNvSpPr/>
          <p:nvPr/>
        </p:nvSpPr>
        <p:spPr>
          <a:xfrm>
            <a:off x="5402180" y="400256"/>
            <a:ext cx="720080" cy="549292"/>
          </a:xfrm>
          <a:prstGeom prst="round1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Прямоугольник с одним скругленным углом 34"/>
          <p:cNvSpPr/>
          <p:nvPr/>
        </p:nvSpPr>
        <p:spPr>
          <a:xfrm>
            <a:off x="6122260" y="407237"/>
            <a:ext cx="720080" cy="542311"/>
          </a:xfrm>
          <a:prstGeom prst="round1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Прямоугольник с одним скругленным углом 35"/>
          <p:cNvSpPr/>
          <p:nvPr/>
        </p:nvSpPr>
        <p:spPr>
          <a:xfrm>
            <a:off x="6842340" y="420240"/>
            <a:ext cx="720080" cy="529309"/>
          </a:xfrm>
          <a:prstGeom prst="round1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Прямоугольник с одним скругленным углом 36"/>
          <p:cNvSpPr/>
          <p:nvPr/>
        </p:nvSpPr>
        <p:spPr>
          <a:xfrm>
            <a:off x="7568271" y="404935"/>
            <a:ext cx="720080" cy="544613"/>
          </a:xfrm>
          <a:prstGeom prst="round1Rect">
            <a:avLst/>
          </a:prstGeom>
          <a:pattFill prst="pct25">
            <a:fgClr>
              <a:schemeClr val="accent1"/>
            </a:fgClr>
            <a:bgClr>
              <a:schemeClr val="bg1"/>
            </a:bgClr>
          </a:patt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TextBox 37"/>
          <p:cNvSpPr txBox="1"/>
          <p:nvPr/>
        </p:nvSpPr>
        <p:spPr>
          <a:xfrm>
            <a:off x="189363" y="420315"/>
            <a:ext cx="9361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00" dirty="0" smtClean="0"/>
              <a:t>Сведения</a:t>
            </a:r>
          </a:p>
          <a:p>
            <a:r>
              <a:rPr lang="ru-RU" sz="900" dirty="0" smtClean="0"/>
              <a:t>о подопечном</a:t>
            </a:r>
            <a:endParaRPr lang="ru-RU" sz="900" dirty="0"/>
          </a:p>
        </p:txBody>
      </p:sp>
      <p:sp>
        <p:nvSpPr>
          <p:cNvPr id="39" name="TextBox 38"/>
          <p:cNvSpPr txBox="1"/>
          <p:nvPr/>
        </p:nvSpPr>
        <p:spPr>
          <a:xfrm>
            <a:off x="1806690" y="450991"/>
            <a:ext cx="6882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00" dirty="0"/>
              <a:t>У</a:t>
            </a:r>
            <a:r>
              <a:rPr lang="ru-RU" sz="900" dirty="0" smtClean="0"/>
              <a:t>становлении опеки</a:t>
            </a:r>
            <a:endParaRPr lang="ru-RU" sz="900" dirty="0"/>
          </a:p>
        </p:txBody>
      </p:sp>
      <p:sp>
        <p:nvSpPr>
          <p:cNvPr id="41" name="TextBox 40"/>
          <p:cNvSpPr txBox="1"/>
          <p:nvPr/>
        </p:nvSpPr>
        <p:spPr>
          <a:xfrm>
            <a:off x="1138322" y="491034"/>
            <a:ext cx="72008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00" dirty="0" smtClean="0"/>
              <a:t>Родители</a:t>
            </a:r>
            <a:endParaRPr lang="ru-RU" sz="900" dirty="0"/>
          </a:p>
        </p:txBody>
      </p:sp>
      <p:sp>
        <p:nvSpPr>
          <p:cNvPr id="42" name="TextBox 41"/>
          <p:cNvSpPr txBox="1"/>
          <p:nvPr/>
        </p:nvSpPr>
        <p:spPr>
          <a:xfrm>
            <a:off x="2524847" y="506641"/>
            <a:ext cx="72008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00" dirty="0" smtClean="0"/>
              <a:t>Опекуны</a:t>
            </a:r>
            <a:endParaRPr lang="ru-RU" sz="900" dirty="0"/>
          </a:p>
        </p:txBody>
      </p:sp>
      <p:sp>
        <p:nvSpPr>
          <p:cNvPr id="43" name="TextBox 42"/>
          <p:cNvSpPr txBox="1"/>
          <p:nvPr/>
        </p:nvSpPr>
        <p:spPr>
          <a:xfrm>
            <a:off x="3244927" y="506627"/>
            <a:ext cx="72008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00" dirty="0" smtClean="0"/>
              <a:t>Здоровье</a:t>
            </a:r>
            <a:endParaRPr lang="ru-RU" sz="900" dirty="0"/>
          </a:p>
        </p:txBody>
      </p:sp>
      <p:sp>
        <p:nvSpPr>
          <p:cNvPr id="44" name="TextBox 43"/>
          <p:cNvSpPr txBox="1"/>
          <p:nvPr/>
        </p:nvSpPr>
        <p:spPr>
          <a:xfrm>
            <a:off x="3938000" y="520241"/>
            <a:ext cx="7441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00" dirty="0" smtClean="0"/>
              <a:t>Имущество</a:t>
            </a:r>
            <a:endParaRPr lang="ru-RU" sz="900" dirty="0"/>
          </a:p>
        </p:txBody>
      </p:sp>
      <p:sp>
        <p:nvSpPr>
          <p:cNvPr id="45" name="TextBox 44"/>
          <p:cNvSpPr txBox="1"/>
          <p:nvPr/>
        </p:nvSpPr>
        <p:spPr>
          <a:xfrm>
            <a:off x="4599252" y="520241"/>
            <a:ext cx="86608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00" dirty="0" smtClean="0"/>
              <a:t>Образование</a:t>
            </a:r>
            <a:endParaRPr lang="ru-RU" sz="900" dirty="0"/>
          </a:p>
        </p:txBody>
      </p:sp>
      <p:sp>
        <p:nvSpPr>
          <p:cNvPr id="46" name="TextBox 45"/>
          <p:cNvSpPr txBox="1"/>
          <p:nvPr/>
        </p:nvSpPr>
        <p:spPr>
          <a:xfrm>
            <a:off x="5394865" y="494182"/>
            <a:ext cx="7200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00" dirty="0" smtClean="0"/>
              <a:t>Родствен</a:t>
            </a:r>
          </a:p>
          <a:p>
            <a:pPr algn="ctr"/>
            <a:r>
              <a:rPr lang="ru-RU" sz="900" dirty="0" err="1" smtClean="0"/>
              <a:t>ники</a:t>
            </a:r>
            <a:endParaRPr lang="ru-RU" sz="900" dirty="0"/>
          </a:p>
        </p:txBody>
      </p:sp>
      <p:sp>
        <p:nvSpPr>
          <p:cNvPr id="47" name="TextBox 46"/>
          <p:cNvSpPr txBox="1"/>
          <p:nvPr/>
        </p:nvSpPr>
        <p:spPr>
          <a:xfrm>
            <a:off x="6122260" y="520241"/>
            <a:ext cx="72008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00" dirty="0" smtClean="0"/>
              <a:t>Доходы</a:t>
            </a:r>
            <a:endParaRPr lang="ru-RU" sz="900" dirty="0"/>
          </a:p>
        </p:txBody>
      </p:sp>
      <p:sp>
        <p:nvSpPr>
          <p:cNvPr id="48" name="TextBox 47"/>
          <p:cNvSpPr txBox="1"/>
          <p:nvPr/>
        </p:nvSpPr>
        <p:spPr>
          <a:xfrm>
            <a:off x="6842340" y="441717"/>
            <a:ext cx="720080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00" dirty="0" smtClean="0"/>
              <a:t>Жилищная обеспеченность</a:t>
            </a:r>
            <a:endParaRPr lang="ru-RU" sz="900" dirty="0"/>
          </a:p>
        </p:txBody>
      </p:sp>
      <p:sp>
        <p:nvSpPr>
          <p:cNvPr id="50" name="TextBox 49"/>
          <p:cNvSpPr txBox="1"/>
          <p:nvPr/>
        </p:nvSpPr>
        <p:spPr>
          <a:xfrm>
            <a:off x="7560331" y="503622"/>
            <a:ext cx="7200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00" dirty="0" smtClean="0"/>
              <a:t>Снятие</a:t>
            </a:r>
          </a:p>
          <a:p>
            <a:pPr algn="ctr"/>
            <a:r>
              <a:rPr lang="ru-RU" sz="900" dirty="0" smtClean="0"/>
              <a:t>с учета</a:t>
            </a:r>
            <a:endParaRPr lang="ru-RU" sz="900" dirty="0"/>
          </a:p>
        </p:txBody>
      </p:sp>
      <p:sp>
        <p:nvSpPr>
          <p:cNvPr id="51" name="Прямоугольник с одним скругленным углом 50"/>
          <p:cNvSpPr/>
          <p:nvPr/>
        </p:nvSpPr>
        <p:spPr>
          <a:xfrm>
            <a:off x="8280411" y="400257"/>
            <a:ext cx="720080" cy="549292"/>
          </a:xfrm>
          <a:prstGeom prst="round1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2" name="TextBox 51"/>
          <p:cNvSpPr txBox="1"/>
          <p:nvPr/>
        </p:nvSpPr>
        <p:spPr>
          <a:xfrm>
            <a:off x="8288351" y="361728"/>
            <a:ext cx="7200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00" dirty="0" smtClean="0"/>
              <a:t>Дополнительная информация</a:t>
            </a:r>
            <a:endParaRPr lang="ru-RU" sz="900" dirty="0"/>
          </a:p>
        </p:txBody>
      </p:sp>
      <p:sp>
        <p:nvSpPr>
          <p:cNvPr id="26" name="TextBox 25"/>
          <p:cNvSpPr txBox="1"/>
          <p:nvPr/>
        </p:nvSpPr>
        <p:spPr>
          <a:xfrm>
            <a:off x="5491011" y="6100591"/>
            <a:ext cx="1005873" cy="307777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400" dirty="0" smtClean="0"/>
              <a:t>сохранить</a:t>
            </a:r>
            <a:endParaRPr lang="ru-RU" sz="1400" dirty="0"/>
          </a:p>
        </p:txBody>
      </p:sp>
      <p:sp>
        <p:nvSpPr>
          <p:cNvPr id="27" name="TextBox 26"/>
          <p:cNvSpPr txBox="1"/>
          <p:nvPr/>
        </p:nvSpPr>
        <p:spPr>
          <a:xfrm>
            <a:off x="6896208" y="6100591"/>
            <a:ext cx="1005873" cy="307777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400" dirty="0" smtClean="0"/>
              <a:t>закрыть</a:t>
            </a:r>
            <a:endParaRPr lang="ru-RU" sz="1400" dirty="0"/>
          </a:p>
        </p:txBody>
      </p:sp>
      <p:cxnSp>
        <p:nvCxnSpPr>
          <p:cNvPr id="28" name="Прямая соединительная линия 27"/>
          <p:cNvCxnSpPr/>
          <p:nvPr/>
        </p:nvCxnSpPr>
        <p:spPr>
          <a:xfrm>
            <a:off x="189363" y="1196752"/>
            <a:ext cx="1862357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Прямая соединительная линия 39"/>
          <p:cNvCxnSpPr/>
          <p:nvPr/>
        </p:nvCxnSpPr>
        <p:spPr>
          <a:xfrm>
            <a:off x="2051720" y="1196752"/>
            <a:ext cx="0" cy="72008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9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6412" y="1350095"/>
            <a:ext cx="1545528" cy="566737"/>
          </a:xfrm>
          <a:prstGeom prst="rect">
            <a:avLst/>
          </a:prstGeom>
          <a:pattFill prst="pct25">
            <a:fgClr>
              <a:schemeClr val="accent1"/>
            </a:fgClr>
            <a:bgClr>
              <a:schemeClr val="bg1"/>
            </a:bgClr>
          </a:pattFill>
          <a:ln>
            <a:noFill/>
          </a:ln>
          <a:effectLst/>
        </p:spPr>
      </p:pic>
      <p:cxnSp>
        <p:nvCxnSpPr>
          <p:cNvPr id="53" name="Прямая соединительная линия 52"/>
          <p:cNvCxnSpPr/>
          <p:nvPr/>
        </p:nvCxnSpPr>
        <p:spPr>
          <a:xfrm flipV="1">
            <a:off x="3604967" y="1892148"/>
            <a:ext cx="5431529" cy="13568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TextBox 53"/>
          <p:cNvSpPr txBox="1"/>
          <p:nvPr/>
        </p:nvSpPr>
        <p:spPr>
          <a:xfrm>
            <a:off x="540305" y="1518047"/>
            <a:ext cx="1127063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00" dirty="0" smtClean="0"/>
              <a:t>Основание</a:t>
            </a:r>
            <a:endParaRPr lang="ru-RU" sz="900" dirty="0"/>
          </a:p>
        </p:txBody>
      </p:sp>
      <p:sp>
        <p:nvSpPr>
          <p:cNvPr id="55" name="TextBox 54"/>
          <p:cNvSpPr txBox="1"/>
          <p:nvPr/>
        </p:nvSpPr>
        <p:spPr>
          <a:xfrm>
            <a:off x="2300301" y="1447485"/>
            <a:ext cx="10577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00" dirty="0" smtClean="0"/>
              <a:t>Дальнейшее жизнеустройство</a:t>
            </a:r>
            <a:endParaRPr lang="ru-RU" sz="900" dirty="0"/>
          </a:p>
        </p:txBody>
      </p:sp>
      <p:sp>
        <p:nvSpPr>
          <p:cNvPr id="56" name="TextBox 55"/>
          <p:cNvSpPr txBox="1"/>
          <p:nvPr/>
        </p:nvSpPr>
        <p:spPr>
          <a:xfrm>
            <a:off x="485265" y="2217579"/>
            <a:ext cx="314229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/>
              <a:t>Полное государственное обеспечение</a:t>
            </a:r>
            <a:endParaRPr lang="ru-RU" sz="1400" b="1" dirty="0"/>
          </a:p>
        </p:txBody>
      </p:sp>
      <p:cxnSp>
        <p:nvCxnSpPr>
          <p:cNvPr id="65" name="Прямая соединительная линия 64"/>
          <p:cNvCxnSpPr/>
          <p:nvPr/>
        </p:nvCxnSpPr>
        <p:spPr>
          <a:xfrm flipV="1">
            <a:off x="189363" y="1890656"/>
            <a:ext cx="1867049" cy="13568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6" name="TextBox 65"/>
          <p:cNvSpPr txBox="1"/>
          <p:nvPr/>
        </p:nvSpPr>
        <p:spPr>
          <a:xfrm>
            <a:off x="3926830" y="2217580"/>
            <a:ext cx="3600400" cy="307777"/>
          </a:xfrm>
          <a:prstGeom prst="rect">
            <a:avLst/>
          </a:prstGeom>
          <a:ln w="1905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400" i="1" dirty="0" smtClean="0"/>
              <a:t>наименование организации</a:t>
            </a:r>
            <a:endParaRPr lang="ru-RU" sz="1400" i="1" dirty="0"/>
          </a:p>
        </p:txBody>
      </p:sp>
      <p:sp>
        <p:nvSpPr>
          <p:cNvPr id="67" name="TextBox 66"/>
          <p:cNvSpPr txBox="1"/>
          <p:nvPr/>
        </p:nvSpPr>
        <p:spPr>
          <a:xfrm>
            <a:off x="485265" y="2695441"/>
            <a:ext cx="314229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/>
              <a:t>Возвращение родителю/родителям</a:t>
            </a:r>
            <a:endParaRPr lang="ru-RU" sz="1400" b="1" dirty="0"/>
          </a:p>
        </p:txBody>
      </p:sp>
      <p:sp>
        <p:nvSpPr>
          <p:cNvPr id="68" name="TextBox 67"/>
          <p:cNvSpPr txBox="1"/>
          <p:nvPr/>
        </p:nvSpPr>
        <p:spPr>
          <a:xfrm>
            <a:off x="3926830" y="2677757"/>
            <a:ext cx="3600400" cy="307777"/>
          </a:xfrm>
          <a:prstGeom prst="rect">
            <a:avLst/>
          </a:prstGeom>
          <a:ln w="1905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400" i="1" dirty="0" smtClean="0"/>
              <a:t>реквизиты решения суда</a:t>
            </a:r>
            <a:endParaRPr lang="ru-RU" sz="1400" i="1" dirty="0"/>
          </a:p>
        </p:txBody>
      </p:sp>
      <p:sp>
        <p:nvSpPr>
          <p:cNvPr id="69" name="TextBox 68"/>
          <p:cNvSpPr txBox="1"/>
          <p:nvPr/>
        </p:nvSpPr>
        <p:spPr>
          <a:xfrm>
            <a:off x="3921410" y="3126268"/>
            <a:ext cx="3600400" cy="307777"/>
          </a:xfrm>
          <a:prstGeom prst="rect">
            <a:avLst/>
          </a:prstGeom>
          <a:ln w="1905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400" i="1" dirty="0" smtClean="0"/>
              <a:t>ФИО родителя/родителей</a:t>
            </a:r>
            <a:endParaRPr lang="ru-RU" sz="1400" i="1" dirty="0"/>
          </a:p>
        </p:txBody>
      </p:sp>
      <p:sp>
        <p:nvSpPr>
          <p:cNvPr id="70" name="TextBox 69"/>
          <p:cNvSpPr txBox="1"/>
          <p:nvPr/>
        </p:nvSpPr>
        <p:spPr>
          <a:xfrm>
            <a:off x="3910469" y="3586445"/>
            <a:ext cx="3600400" cy="307777"/>
          </a:xfrm>
          <a:prstGeom prst="rect">
            <a:avLst/>
          </a:prstGeom>
          <a:ln w="1905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400" i="1" dirty="0" smtClean="0"/>
              <a:t>Адрес родителя/родителей</a:t>
            </a:r>
            <a:endParaRPr lang="ru-RU" sz="1400" i="1" dirty="0"/>
          </a:p>
        </p:txBody>
      </p:sp>
      <p:sp>
        <p:nvSpPr>
          <p:cNvPr id="71" name="TextBox 70"/>
          <p:cNvSpPr txBox="1"/>
          <p:nvPr/>
        </p:nvSpPr>
        <p:spPr>
          <a:xfrm>
            <a:off x="579692" y="4077071"/>
            <a:ext cx="314229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/>
              <a:t>Усыновление/удочерение</a:t>
            </a:r>
            <a:endParaRPr lang="ru-RU" sz="1400" b="1" dirty="0"/>
          </a:p>
        </p:txBody>
      </p:sp>
      <p:sp>
        <p:nvSpPr>
          <p:cNvPr id="72" name="TextBox 71"/>
          <p:cNvSpPr txBox="1"/>
          <p:nvPr/>
        </p:nvSpPr>
        <p:spPr>
          <a:xfrm>
            <a:off x="3910469" y="4077072"/>
            <a:ext cx="3600400" cy="307777"/>
          </a:xfrm>
          <a:prstGeom prst="rect">
            <a:avLst/>
          </a:prstGeom>
          <a:ln w="1905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400" i="1" dirty="0"/>
              <a:t>реквизиты решения суда</a:t>
            </a:r>
          </a:p>
        </p:txBody>
      </p:sp>
      <p:sp>
        <p:nvSpPr>
          <p:cNvPr id="73" name="TextBox 72"/>
          <p:cNvSpPr txBox="1"/>
          <p:nvPr/>
        </p:nvSpPr>
        <p:spPr>
          <a:xfrm>
            <a:off x="579692" y="4529149"/>
            <a:ext cx="314229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/>
              <a:t>Перемена места жительства</a:t>
            </a:r>
            <a:endParaRPr lang="ru-RU" sz="1400" b="1" dirty="0"/>
          </a:p>
        </p:txBody>
      </p:sp>
      <p:sp>
        <p:nvSpPr>
          <p:cNvPr id="74" name="TextBox 73"/>
          <p:cNvSpPr txBox="1"/>
          <p:nvPr/>
        </p:nvSpPr>
        <p:spPr>
          <a:xfrm>
            <a:off x="3910469" y="4529151"/>
            <a:ext cx="3600400" cy="307777"/>
          </a:xfrm>
          <a:prstGeom prst="rect">
            <a:avLst/>
          </a:prstGeom>
          <a:ln w="1905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400" i="1" dirty="0" smtClean="0"/>
              <a:t>Наименование ООП МА МО</a:t>
            </a:r>
            <a:endParaRPr lang="ru-RU" sz="1400" i="1" dirty="0"/>
          </a:p>
        </p:txBody>
      </p:sp>
      <p:sp>
        <p:nvSpPr>
          <p:cNvPr id="75" name="TextBox 74"/>
          <p:cNvSpPr txBox="1"/>
          <p:nvPr/>
        </p:nvSpPr>
        <p:spPr>
          <a:xfrm>
            <a:off x="602605" y="5031340"/>
            <a:ext cx="314229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/>
              <a:t>Иное</a:t>
            </a:r>
            <a:endParaRPr lang="ru-RU" sz="1400" b="1" dirty="0"/>
          </a:p>
        </p:txBody>
      </p:sp>
      <p:sp>
        <p:nvSpPr>
          <p:cNvPr id="76" name="TextBox 75"/>
          <p:cNvSpPr txBox="1"/>
          <p:nvPr/>
        </p:nvSpPr>
        <p:spPr>
          <a:xfrm>
            <a:off x="3923293" y="5031340"/>
            <a:ext cx="3600400" cy="307777"/>
          </a:xfrm>
          <a:prstGeom prst="rect">
            <a:avLst/>
          </a:prstGeom>
          <a:ln w="1905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400" i="1" dirty="0" smtClean="0"/>
              <a:t>иное</a:t>
            </a:r>
            <a:endParaRPr lang="ru-RU" sz="1400" i="1" dirty="0"/>
          </a:p>
        </p:txBody>
      </p:sp>
    </p:spTree>
    <p:extLst>
      <p:ext uri="{BB962C8B-B14F-4D97-AF65-F5344CB8AC3E}">
        <p14:creationId xmlns:p14="http://schemas.microsoft.com/office/powerpoint/2010/main" val="418235647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Фигура, имеющая форму буквы L 4"/>
          <p:cNvSpPr/>
          <p:nvPr/>
        </p:nvSpPr>
        <p:spPr>
          <a:xfrm>
            <a:off x="177528" y="214491"/>
            <a:ext cx="8858968" cy="6495849"/>
          </a:xfrm>
          <a:prstGeom prst="corner">
            <a:avLst>
              <a:gd name="adj1" fmla="val 88661"/>
              <a:gd name="adj2" fmla="val 14492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1" name="Прямоугольник с одним скругленным углом 20"/>
          <p:cNvSpPr/>
          <p:nvPr/>
        </p:nvSpPr>
        <p:spPr>
          <a:xfrm>
            <a:off x="1103837" y="400255"/>
            <a:ext cx="720080" cy="549293"/>
          </a:xfrm>
          <a:prstGeom prst="round1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Прямоугольник с одним скругленным углом 28"/>
          <p:cNvSpPr/>
          <p:nvPr/>
        </p:nvSpPr>
        <p:spPr>
          <a:xfrm>
            <a:off x="1813712" y="400255"/>
            <a:ext cx="720080" cy="549293"/>
          </a:xfrm>
          <a:prstGeom prst="round1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Прямоугольник с одним скругленным углом 29"/>
          <p:cNvSpPr/>
          <p:nvPr/>
        </p:nvSpPr>
        <p:spPr>
          <a:xfrm>
            <a:off x="2521820" y="400255"/>
            <a:ext cx="720080" cy="549293"/>
          </a:xfrm>
          <a:prstGeom prst="round1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Прямоугольник с одним скругленным углом 30"/>
          <p:cNvSpPr/>
          <p:nvPr/>
        </p:nvSpPr>
        <p:spPr>
          <a:xfrm>
            <a:off x="3241900" y="400255"/>
            <a:ext cx="720080" cy="549293"/>
          </a:xfrm>
          <a:prstGeom prst="round1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Прямоугольник с одним скругленным углом 31"/>
          <p:cNvSpPr/>
          <p:nvPr/>
        </p:nvSpPr>
        <p:spPr>
          <a:xfrm>
            <a:off x="3962020" y="400255"/>
            <a:ext cx="720080" cy="549293"/>
          </a:xfrm>
          <a:prstGeom prst="round1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Прямоугольник с одним скругленным углом 32"/>
          <p:cNvSpPr/>
          <p:nvPr/>
        </p:nvSpPr>
        <p:spPr>
          <a:xfrm>
            <a:off x="4682100" y="400256"/>
            <a:ext cx="720080" cy="549292"/>
          </a:xfrm>
          <a:prstGeom prst="round1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Прямоугольник с одним скругленным углом 33"/>
          <p:cNvSpPr/>
          <p:nvPr/>
        </p:nvSpPr>
        <p:spPr>
          <a:xfrm>
            <a:off x="5402180" y="400256"/>
            <a:ext cx="720080" cy="549292"/>
          </a:xfrm>
          <a:prstGeom prst="round1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Прямоугольник с одним скругленным углом 34"/>
          <p:cNvSpPr/>
          <p:nvPr/>
        </p:nvSpPr>
        <p:spPr>
          <a:xfrm>
            <a:off x="6122260" y="407237"/>
            <a:ext cx="720080" cy="542311"/>
          </a:xfrm>
          <a:prstGeom prst="round1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Прямоугольник с одним скругленным углом 35"/>
          <p:cNvSpPr/>
          <p:nvPr/>
        </p:nvSpPr>
        <p:spPr>
          <a:xfrm>
            <a:off x="6842340" y="420240"/>
            <a:ext cx="720080" cy="529309"/>
          </a:xfrm>
          <a:prstGeom prst="round1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Прямоугольник с одним скругленным углом 36"/>
          <p:cNvSpPr/>
          <p:nvPr/>
        </p:nvSpPr>
        <p:spPr>
          <a:xfrm>
            <a:off x="7568271" y="404935"/>
            <a:ext cx="720080" cy="544613"/>
          </a:xfrm>
          <a:prstGeom prst="round1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TextBox 37"/>
          <p:cNvSpPr txBox="1"/>
          <p:nvPr/>
        </p:nvSpPr>
        <p:spPr>
          <a:xfrm>
            <a:off x="189363" y="420315"/>
            <a:ext cx="9361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00" dirty="0" smtClean="0"/>
              <a:t>Сведения</a:t>
            </a:r>
          </a:p>
          <a:p>
            <a:r>
              <a:rPr lang="ru-RU" sz="900" dirty="0" smtClean="0"/>
              <a:t>о подопечном</a:t>
            </a:r>
            <a:endParaRPr lang="ru-RU" sz="900" dirty="0"/>
          </a:p>
        </p:txBody>
      </p:sp>
      <p:sp>
        <p:nvSpPr>
          <p:cNvPr id="39" name="TextBox 38"/>
          <p:cNvSpPr txBox="1"/>
          <p:nvPr/>
        </p:nvSpPr>
        <p:spPr>
          <a:xfrm>
            <a:off x="1806690" y="450991"/>
            <a:ext cx="6882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00" dirty="0"/>
              <a:t>У</a:t>
            </a:r>
            <a:r>
              <a:rPr lang="ru-RU" sz="900" dirty="0" smtClean="0"/>
              <a:t>становлении опеки</a:t>
            </a:r>
            <a:endParaRPr lang="ru-RU" sz="900" dirty="0"/>
          </a:p>
        </p:txBody>
      </p:sp>
      <p:sp>
        <p:nvSpPr>
          <p:cNvPr id="41" name="TextBox 40"/>
          <p:cNvSpPr txBox="1"/>
          <p:nvPr/>
        </p:nvSpPr>
        <p:spPr>
          <a:xfrm>
            <a:off x="1138322" y="491034"/>
            <a:ext cx="72008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00" dirty="0" smtClean="0"/>
              <a:t>Родители</a:t>
            </a:r>
            <a:endParaRPr lang="ru-RU" sz="900" dirty="0"/>
          </a:p>
        </p:txBody>
      </p:sp>
      <p:sp>
        <p:nvSpPr>
          <p:cNvPr id="42" name="TextBox 41"/>
          <p:cNvSpPr txBox="1"/>
          <p:nvPr/>
        </p:nvSpPr>
        <p:spPr>
          <a:xfrm>
            <a:off x="2524847" y="506641"/>
            <a:ext cx="72008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00" dirty="0" smtClean="0"/>
              <a:t>Опекуны</a:t>
            </a:r>
            <a:endParaRPr lang="ru-RU" sz="900" dirty="0"/>
          </a:p>
        </p:txBody>
      </p:sp>
      <p:sp>
        <p:nvSpPr>
          <p:cNvPr id="43" name="TextBox 42"/>
          <p:cNvSpPr txBox="1"/>
          <p:nvPr/>
        </p:nvSpPr>
        <p:spPr>
          <a:xfrm>
            <a:off x="3244927" y="506627"/>
            <a:ext cx="72008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00" dirty="0" smtClean="0"/>
              <a:t>Здоровье</a:t>
            </a:r>
            <a:endParaRPr lang="ru-RU" sz="900" dirty="0"/>
          </a:p>
        </p:txBody>
      </p:sp>
      <p:sp>
        <p:nvSpPr>
          <p:cNvPr id="44" name="TextBox 43"/>
          <p:cNvSpPr txBox="1"/>
          <p:nvPr/>
        </p:nvSpPr>
        <p:spPr>
          <a:xfrm>
            <a:off x="3938000" y="520241"/>
            <a:ext cx="7441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00" dirty="0" smtClean="0"/>
              <a:t>Имущество</a:t>
            </a:r>
            <a:endParaRPr lang="ru-RU" sz="900" dirty="0"/>
          </a:p>
        </p:txBody>
      </p:sp>
      <p:sp>
        <p:nvSpPr>
          <p:cNvPr id="45" name="TextBox 44"/>
          <p:cNvSpPr txBox="1"/>
          <p:nvPr/>
        </p:nvSpPr>
        <p:spPr>
          <a:xfrm>
            <a:off x="4599252" y="520241"/>
            <a:ext cx="86608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00" dirty="0" smtClean="0"/>
              <a:t>Образование</a:t>
            </a:r>
            <a:endParaRPr lang="ru-RU" sz="900" dirty="0"/>
          </a:p>
        </p:txBody>
      </p:sp>
      <p:sp>
        <p:nvSpPr>
          <p:cNvPr id="46" name="TextBox 45"/>
          <p:cNvSpPr txBox="1"/>
          <p:nvPr/>
        </p:nvSpPr>
        <p:spPr>
          <a:xfrm>
            <a:off x="5394865" y="494182"/>
            <a:ext cx="7200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00" dirty="0" smtClean="0"/>
              <a:t>Родствен</a:t>
            </a:r>
          </a:p>
          <a:p>
            <a:pPr algn="ctr"/>
            <a:r>
              <a:rPr lang="ru-RU" sz="900" dirty="0" err="1" smtClean="0"/>
              <a:t>ники</a:t>
            </a:r>
            <a:endParaRPr lang="ru-RU" sz="900" dirty="0"/>
          </a:p>
        </p:txBody>
      </p:sp>
      <p:sp>
        <p:nvSpPr>
          <p:cNvPr id="47" name="TextBox 46"/>
          <p:cNvSpPr txBox="1"/>
          <p:nvPr/>
        </p:nvSpPr>
        <p:spPr>
          <a:xfrm>
            <a:off x="6122260" y="520241"/>
            <a:ext cx="72008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00" dirty="0" smtClean="0"/>
              <a:t>Доходы</a:t>
            </a:r>
            <a:endParaRPr lang="ru-RU" sz="900" dirty="0"/>
          </a:p>
        </p:txBody>
      </p:sp>
      <p:sp>
        <p:nvSpPr>
          <p:cNvPr id="48" name="TextBox 47"/>
          <p:cNvSpPr txBox="1"/>
          <p:nvPr/>
        </p:nvSpPr>
        <p:spPr>
          <a:xfrm>
            <a:off x="6842340" y="441717"/>
            <a:ext cx="720080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00" dirty="0" smtClean="0"/>
              <a:t>Жилищная обеспеченность</a:t>
            </a:r>
            <a:endParaRPr lang="ru-RU" sz="900" dirty="0"/>
          </a:p>
        </p:txBody>
      </p:sp>
      <p:sp>
        <p:nvSpPr>
          <p:cNvPr id="50" name="TextBox 49"/>
          <p:cNvSpPr txBox="1"/>
          <p:nvPr/>
        </p:nvSpPr>
        <p:spPr>
          <a:xfrm>
            <a:off x="7560331" y="503622"/>
            <a:ext cx="7200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00" dirty="0" smtClean="0"/>
              <a:t>Снятие</a:t>
            </a:r>
          </a:p>
          <a:p>
            <a:pPr algn="ctr"/>
            <a:r>
              <a:rPr lang="ru-RU" sz="900" dirty="0" smtClean="0"/>
              <a:t>с учета</a:t>
            </a:r>
            <a:endParaRPr lang="ru-RU" sz="900" dirty="0"/>
          </a:p>
        </p:txBody>
      </p:sp>
      <p:sp>
        <p:nvSpPr>
          <p:cNvPr id="51" name="Прямоугольник с одним скругленным углом 50"/>
          <p:cNvSpPr/>
          <p:nvPr/>
        </p:nvSpPr>
        <p:spPr>
          <a:xfrm>
            <a:off x="8280411" y="400257"/>
            <a:ext cx="720080" cy="549292"/>
          </a:xfrm>
          <a:prstGeom prst="round1Rect">
            <a:avLst/>
          </a:prstGeom>
          <a:pattFill prst="pct25">
            <a:fgClr>
              <a:schemeClr val="accent1"/>
            </a:fgClr>
            <a:bgClr>
              <a:schemeClr val="bg1"/>
            </a:bgClr>
          </a:patt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2" name="TextBox 51"/>
          <p:cNvSpPr txBox="1"/>
          <p:nvPr/>
        </p:nvSpPr>
        <p:spPr>
          <a:xfrm>
            <a:off x="8288351" y="427907"/>
            <a:ext cx="7200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00" dirty="0" smtClean="0"/>
              <a:t>Дополнительная информация</a:t>
            </a:r>
            <a:endParaRPr lang="ru-RU" sz="900" dirty="0"/>
          </a:p>
        </p:txBody>
      </p:sp>
      <p:graphicFrame>
        <p:nvGraphicFramePr>
          <p:cNvPr id="26" name="Таблица 2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27092592"/>
              </p:ext>
            </p:extLst>
          </p:nvPr>
        </p:nvGraphicFramePr>
        <p:xfrm>
          <a:off x="442241" y="1628800"/>
          <a:ext cx="6040059" cy="267068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040059"/>
              </a:tblGrid>
              <a:tr h="432048">
                <a:tc>
                  <a:txBody>
                    <a:bodyPr/>
                    <a:lstStyle/>
                    <a:p>
                      <a:pPr algn="l"/>
                      <a:r>
                        <a:rPr lang="ru-RU" sz="1400" b="1" i="0" dirty="0" smtClean="0"/>
                        <a:t>Дополнительная информация</a:t>
                      </a:r>
                      <a:endParaRPr lang="ru-RU" sz="1400" b="1" i="0" dirty="0"/>
                    </a:p>
                  </a:txBody>
                  <a:tcPr/>
                </a:tc>
              </a:tr>
              <a:tr h="2238636"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27" name="TextBox 26"/>
          <p:cNvSpPr txBox="1"/>
          <p:nvPr/>
        </p:nvSpPr>
        <p:spPr>
          <a:xfrm>
            <a:off x="5491011" y="6100591"/>
            <a:ext cx="1005873" cy="307777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400" dirty="0" smtClean="0"/>
              <a:t>сохранить</a:t>
            </a:r>
            <a:endParaRPr lang="ru-RU" sz="1400" dirty="0"/>
          </a:p>
        </p:txBody>
      </p:sp>
      <p:sp>
        <p:nvSpPr>
          <p:cNvPr id="28" name="TextBox 27"/>
          <p:cNvSpPr txBox="1"/>
          <p:nvPr/>
        </p:nvSpPr>
        <p:spPr>
          <a:xfrm>
            <a:off x="6896208" y="6100591"/>
            <a:ext cx="1005873" cy="307777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400" dirty="0" smtClean="0"/>
              <a:t>закрыть</a:t>
            </a:r>
            <a:endParaRPr lang="ru-RU" sz="1400" dirty="0"/>
          </a:p>
        </p:txBody>
      </p:sp>
      <p:sp>
        <p:nvSpPr>
          <p:cNvPr id="40" name="TextBox 39"/>
          <p:cNvSpPr txBox="1"/>
          <p:nvPr/>
        </p:nvSpPr>
        <p:spPr>
          <a:xfrm>
            <a:off x="5394865" y="4509120"/>
            <a:ext cx="1005873" cy="307777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400" dirty="0" smtClean="0"/>
              <a:t>изменить</a:t>
            </a:r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48407069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Фигура, имеющая форму буквы L 4"/>
          <p:cNvSpPr/>
          <p:nvPr/>
        </p:nvSpPr>
        <p:spPr>
          <a:xfrm>
            <a:off x="177528" y="214491"/>
            <a:ext cx="8858968" cy="6495849"/>
          </a:xfrm>
          <a:prstGeom prst="corner">
            <a:avLst>
              <a:gd name="adj1" fmla="val 88661"/>
              <a:gd name="adj2" fmla="val 14492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1" name="Прямоугольник с одним скругленным углом 20"/>
          <p:cNvSpPr/>
          <p:nvPr/>
        </p:nvSpPr>
        <p:spPr>
          <a:xfrm>
            <a:off x="1103837" y="400255"/>
            <a:ext cx="720080" cy="549293"/>
          </a:xfrm>
          <a:prstGeom prst="round1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Прямоугольник с одним скругленным углом 28"/>
          <p:cNvSpPr/>
          <p:nvPr/>
        </p:nvSpPr>
        <p:spPr>
          <a:xfrm>
            <a:off x="1813712" y="400255"/>
            <a:ext cx="720080" cy="549293"/>
          </a:xfrm>
          <a:prstGeom prst="round1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Прямоугольник с одним скругленным углом 29"/>
          <p:cNvSpPr/>
          <p:nvPr/>
        </p:nvSpPr>
        <p:spPr>
          <a:xfrm>
            <a:off x="2521820" y="400255"/>
            <a:ext cx="720080" cy="549293"/>
          </a:xfrm>
          <a:prstGeom prst="round1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Прямоугольник с одним скругленным углом 30"/>
          <p:cNvSpPr/>
          <p:nvPr/>
        </p:nvSpPr>
        <p:spPr>
          <a:xfrm>
            <a:off x="3241900" y="400255"/>
            <a:ext cx="720080" cy="549293"/>
          </a:xfrm>
          <a:prstGeom prst="round1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Прямоугольник с одним скругленным углом 31"/>
          <p:cNvSpPr/>
          <p:nvPr/>
        </p:nvSpPr>
        <p:spPr>
          <a:xfrm>
            <a:off x="3962020" y="400255"/>
            <a:ext cx="720080" cy="549293"/>
          </a:xfrm>
          <a:prstGeom prst="round1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Прямоугольник с одним скругленным углом 32"/>
          <p:cNvSpPr/>
          <p:nvPr/>
        </p:nvSpPr>
        <p:spPr>
          <a:xfrm>
            <a:off x="4682100" y="400256"/>
            <a:ext cx="720080" cy="549292"/>
          </a:xfrm>
          <a:prstGeom prst="round1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Прямоугольник с одним скругленным углом 33"/>
          <p:cNvSpPr/>
          <p:nvPr/>
        </p:nvSpPr>
        <p:spPr>
          <a:xfrm>
            <a:off x="5402180" y="400256"/>
            <a:ext cx="720080" cy="549292"/>
          </a:xfrm>
          <a:prstGeom prst="round1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Прямоугольник с одним скругленным углом 34"/>
          <p:cNvSpPr/>
          <p:nvPr/>
        </p:nvSpPr>
        <p:spPr>
          <a:xfrm>
            <a:off x="6122260" y="407237"/>
            <a:ext cx="720080" cy="542311"/>
          </a:xfrm>
          <a:prstGeom prst="round1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Прямоугольник с одним скругленным углом 35"/>
          <p:cNvSpPr/>
          <p:nvPr/>
        </p:nvSpPr>
        <p:spPr>
          <a:xfrm>
            <a:off x="6842340" y="420240"/>
            <a:ext cx="720080" cy="529309"/>
          </a:xfrm>
          <a:prstGeom prst="round1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Прямоугольник с одним скругленным углом 36"/>
          <p:cNvSpPr/>
          <p:nvPr/>
        </p:nvSpPr>
        <p:spPr>
          <a:xfrm>
            <a:off x="7568271" y="404935"/>
            <a:ext cx="720080" cy="544613"/>
          </a:xfrm>
          <a:prstGeom prst="round1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TextBox 37"/>
          <p:cNvSpPr txBox="1"/>
          <p:nvPr/>
        </p:nvSpPr>
        <p:spPr>
          <a:xfrm>
            <a:off x="189363" y="420315"/>
            <a:ext cx="9361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00" dirty="0" smtClean="0"/>
              <a:t>Сведения</a:t>
            </a:r>
          </a:p>
          <a:p>
            <a:r>
              <a:rPr lang="ru-RU" sz="900" dirty="0" smtClean="0"/>
              <a:t>о подопечном</a:t>
            </a:r>
            <a:endParaRPr lang="ru-RU" sz="900" dirty="0"/>
          </a:p>
        </p:txBody>
      </p:sp>
      <p:sp>
        <p:nvSpPr>
          <p:cNvPr id="39" name="TextBox 38"/>
          <p:cNvSpPr txBox="1"/>
          <p:nvPr/>
        </p:nvSpPr>
        <p:spPr>
          <a:xfrm>
            <a:off x="1806690" y="450991"/>
            <a:ext cx="6882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00" dirty="0"/>
              <a:t>У</a:t>
            </a:r>
            <a:r>
              <a:rPr lang="ru-RU" sz="900" dirty="0" smtClean="0"/>
              <a:t>становлении опеки</a:t>
            </a:r>
            <a:endParaRPr lang="ru-RU" sz="900" dirty="0"/>
          </a:p>
        </p:txBody>
      </p:sp>
      <p:sp>
        <p:nvSpPr>
          <p:cNvPr id="41" name="TextBox 40"/>
          <p:cNvSpPr txBox="1"/>
          <p:nvPr/>
        </p:nvSpPr>
        <p:spPr>
          <a:xfrm>
            <a:off x="1138322" y="491034"/>
            <a:ext cx="72008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00" dirty="0" smtClean="0"/>
              <a:t>Родители</a:t>
            </a:r>
            <a:endParaRPr lang="ru-RU" sz="900" dirty="0"/>
          </a:p>
        </p:txBody>
      </p:sp>
      <p:sp>
        <p:nvSpPr>
          <p:cNvPr id="42" name="TextBox 41"/>
          <p:cNvSpPr txBox="1"/>
          <p:nvPr/>
        </p:nvSpPr>
        <p:spPr>
          <a:xfrm>
            <a:off x="2524847" y="506641"/>
            <a:ext cx="72008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00" dirty="0" smtClean="0"/>
              <a:t>Опекуны</a:t>
            </a:r>
            <a:endParaRPr lang="ru-RU" sz="900" dirty="0"/>
          </a:p>
        </p:txBody>
      </p:sp>
      <p:sp>
        <p:nvSpPr>
          <p:cNvPr id="43" name="TextBox 42"/>
          <p:cNvSpPr txBox="1"/>
          <p:nvPr/>
        </p:nvSpPr>
        <p:spPr>
          <a:xfrm>
            <a:off x="3244927" y="506627"/>
            <a:ext cx="72008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00" dirty="0" smtClean="0"/>
              <a:t>Здоровье</a:t>
            </a:r>
            <a:endParaRPr lang="ru-RU" sz="900" dirty="0"/>
          </a:p>
        </p:txBody>
      </p:sp>
      <p:sp>
        <p:nvSpPr>
          <p:cNvPr id="44" name="TextBox 43"/>
          <p:cNvSpPr txBox="1"/>
          <p:nvPr/>
        </p:nvSpPr>
        <p:spPr>
          <a:xfrm>
            <a:off x="3938000" y="520241"/>
            <a:ext cx="7441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00" dirty="0" smtClean="0"/>
              <a:t>Имущество</a:t>
            </a:r>
            <a:endParaRPr lang="ru-RU" sz="900" dirty="0"/>
          </a:p>
        </p:txBody>
      </p:sp>
      <p:sp>
        <p:nvSpPr>
          <p:cNvPr id="45" name="TextBox 44"/>
          <p:cNvSpPr txBox="1"/>
          <p:nvPr/>
        </p:nvSpPr>
        <p:spPr>
          <a:xfrm>
            <a:off x="4599252" y="520241"/>
            <a:ext cx="86608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00" dirty="0" smtClean="0"/>
              <a:t>Образование</a:t>
            </a:r>
            <a:endParaRPr lang="ru-RU" sz="900" dirty="0"/>
          </a:p>
        </p:txBody>
      </p:sp>
      <p:sp>
        <p:nvSpPr>
          <p:cNvPr id="46" name="TextBox 45"/>
          <p:cNvSpPr txBox="1"/>
          <p:nvPr/>
        </p:nvSpPr>
        <p:spPr>
          <a:xfrm>
            <a:off x="5394865" y="494182"/>
            <a:ext cx="7200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00" dirty="0" smtClean="0"/>
              <a:t>Родствен</a:t>
            </a:r>
          </a:p>
          <a:p>
            <a:pPr algn="ctr"/>
            <a:r>
              <a:rPr lang="ru-RU" sz="900" dirty="0" err="1" smtClean="0"/>
              <a:t>ники</a:t>
            </a:r>
            <a:endParaRPr lang="ru-RU" sz="900" dirty="0"/>
          </a:p>
        </p:txBody>
      </p:sp>
      <p:sp>
        <p:nvSpPr>
          <p:cNvPr id="47" name="TextBox 46"/>
          <p:cNvSpPr txBox="1"/>
          <p:nvPr/>
        </p:nvSpPr>
        <p:spPr>
          <a:xfrm>
            <a:off x="6122260" y="520241"/>
            <a:ext cx="72008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00" dirty="0" smtClean="0"/>
              <a:t>Доходы</a:t>
            </a:r>
            <a:endParaRPr lang="ru-RU" sz="900" dirty="0"/>
          </a:p>
        </p:txBody>
      </p:sp>
      <p:sp>
        <p:nvSpPr>
          <p:cNvPr id="48" name="TextBox 47"/>
          <p:cNvSpPr txBox="1"/>
          <p:nvPr/>
        </p:nvSpPr>
        <p:spPr>
          <a:xfrm>
            <a:off x="6842340" y="441717"/>
            <a:ext cx="720080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00" dirty="0" smtClean="0"/>
              <a:t>Жилищная обеспеченность</a:t>
            </a:r>
            <a:endParaRPr lang="ru-RU" sz="900" dirty="0"/>
          </a:p>
        </p:txBody>
      </p:sp>
      <p:sp>
        <p:nvSpPr>
          <p:cNvPr id="50" name="TextBox 49"/>
          <p:cNvSpPr txBox="1"/>
          <p:nvPr/>
        </p:nvSpPr>
        <p:spPr>
          <a:xfrm>
            <a:off x="7560331" y="503622"/>
            <a:ext cx="7200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00" dirty="0" smtClean="0"/>
              <a:t>Снятие</a:t>
            </a:r>
          </a:p>
          <a:p>
            <a:pPr algn="ctr"/>
            <a:r>
              <a:rPr lang="ru-RU" sz="900" dirty="0" smtClean="0"/>
              <a:t>с учета</a:t>
            </a:r>
            <a:endParaRPr lang="ru-RU" sz="900" dirty="0"/>
          </a:p>
        </p:txBody>
      </p:sp>
      <p:sp>
        <p:nvSpPr>
          <p:cNvPr id="51" name="Прямоугольник с одним скругленным углом 50"/>
          <p:cNvSpPr/>
          <p:nvPr/>
        </p:nvSpPr>
        <p:spPr>
          <a:xfrm>
            <a:off x="8280411" y="400257"/>
            <a:ext cx="720080" cy="549292"/>
          </a:xfrm>
          <a:prstGeom prst="round1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2" name="TextBox 51"/>
          <p:cNvSpPr txBox="1"/>
          <p:nvPr/>
        </p:nvSpPr>
        <p:spPr>
          <a:xfrm>
            <a:off x="8288351" y="361728"/>
            <a:ext cx="7200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00" dirty="0" smtClean="0"/>
              <a:t>Дополнительная информация</a:t>
            </a:r>
            <a:endParaRPr lang="ru-RU" sz="900" dirty="0"/>
          </a:p>
        </p:txBody>
      </p:sp>
    </p:spTree>
    <p:extLst>
      <p:ext uri="{BB962C8B-B14F-4D97-AF65-F5344CB8AC3E}">
        <p14:creationId xmlns:p14="http://schemas.microsoft.com/office/powerpoint/2010/main" val="4840706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Фигура, имеющая форму буквы L 4"/>
          <p:cNvSpPr/>
          <p:nvPr/>
        </p:nvSpPr>
        <p:spPr>
          <a:xfrm>
            <a:off x="195004" y="181380"/>
            <a:ext cx="8858968" cy="6495849"/>
          </a:xfrm>
          <a:prstGeom prst="corner">
            <a:avLst>
              <a:gd name="adj1" fmla="val 88661"/>
              <a:gd name="adj2" fmla="val 14492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1" name="Прямоугольник с одним скругленным углом 20"/>
          <p:cNvSpPr/>
          <p:nvPr/>
        </p:nvSpPr>
        <p:spPr>
          <a:xfrm>
            <a:off x="1103837" y="400255"/>
            <a:ext cx="720080" cy="549293"/>
          </a:xfrm>
          <a:prstGeom prst="round1Rect">
            <a:avLst/>
          </a:prstGeom>
          <a:pattFill prst="pct25">
            <a:fgClr>
              <a:schemeClr val="accent1"/>
            </a:fgClr>
            <a:bgClr>
              <a:schemeClr val="bg1"/>
            </a:bgClr>
          </a:patt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0000"/>
              </a:solidFill>
            </a:endParaRPr>
          </a:p>
        </p:txBody>
      </p:sp>
      <p:sp>
        <p:nvSpPr>
          <p:cNvPr id="29" name="Прямоугольник с одним скругленным углом 28"/>
          <p:cNvSpPr/>
          <p:nvPr/>
        </p:nvSpPr>
        <p:spPr>
          <a:xfrm>
            <a:off x="1813712" y="400255"/>
            <a:ext cx="720080" cy="549293"/>
          </a:xfrm>
          <a:prstGeom prst="round1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Прямоугольник с одним скругленным углом 29"/>
          <p:cNvSpPr/>
          <p:nvPr/>
        </p:nvSpPr>
        <p:spPr>
          <a:xfrm>
            <a:off x="2521820" y="400255"/>
            <a:ext cx="720080" cy="549293"/>
          </a:xfrm>
          <a:prstGeom prst="round1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Прямоугольник с одним скругленным углом 30"/>
          <p:cNvSpPr/>
          <p:nvPr/>
        </p:nvSpPr>
        <p:spPr>
          <a:xfrm>
            <a:off x="3241900" y="400255"/>
            <a:ext cx="720080" cy="549293"/>
          </a:xfrm>
          <a:prstGeom prst="round1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Прямоугольник с одним скругленным углом 31"/>
          <p:cNvSpPr/>
          <p:nvPr/>
        </p:nvSpPr>
        <p:spPr>
          <a:xfrm>
            <a:off x="3962020" y="400255"/>
            <a:ext cx="720080" cy="549293"/>
          </a:xfrm>
          <a:prstGeom prst="round1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Прямоугольник с одним скругленным углом 32"/>
          <p:cNvSpPr/>
          <p:nvPr/>
        </p:nvSpPr>
        <p:spPr>
          <a:xfrm>
            <a:off x="4682100" y="400256"/>
            <a:ext cx="720080" cy="549292"/>
          </a:xfrm>
          <a:prstGeom prst="round1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Прямоугольник с одним скругленным углом 33"/>
          <p:cNvSpPr/>
          <p:nvPr/>
        </p:nvSpPr>
        <p:spPr>
          <a:xfrm>
            <a:off x="5402180" y="400256"/>
            <a:ext cx="720080" cy="549292"/>
          </a:xfrm>
          <a:prstGeom prst="round1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Прямоугольник с одним скругленным углом 34"/>
          <p:cNvSpPr/>
          <p:nvPr/>
        </p:nvSpPr>
        <p:spPr>
          <a:xfrm>
            <a:off x="6122260" y="407237"/>
            <a:ext cx="720080" cy="542311"/>
          </a:xfrm>
          <a:prstGeom prst="round1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Прямоугольник с одним скругленным углом 35"/>
          <p:cNvSpPr/>
          <p:nvPr/>
        </p:nvSpPr>
        <p:spPr>
          <a:xfrm>
            <a:off x="6842340" y="420240"/>
            <a:ext cx="720080" cy="529309"/>
          </a:xfrm>
          <a:prstGeom prst="round1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Прямоугольник с одним скругленным углом 36"/>
          <p:cNvSpPr/>
          <p:nvPr/>
        </p:nvSpPr>
        <p:spPr>
          <a:xfrm>
            <a:off x="7568271" y="404935"/>
            <a:ext cx="720080" cy="544613"/>
          </a:xfrm>
          <a:prstGeom prst="round1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TextBox 37"/>
          <p:cNvSpPr txBox="1"/>
          <p:nvPr/>
        </p:nvSpPr>
        <p:spPr>
          <a:xfrm>
            <a:off x="189363" y="420315"/>
            <a:ext cx="9361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00" dirty="0" smtClean="0"/>
              <a:t>Сведения</a:t>
            </a:r>
          </a:p>
          <a:p>
            <a:r>
              <a:rPr lang="ru-RU" sz="900" dirty="0" smtClean="0"/>
              <a:t>о подопечном</a:t>
            </a:r>
            <a:endParaRPr lang="ru-RU" sz="900" dirty="0"/>
          </a:p>
        </p:txBody>
      </p:sp>
      <p:sp>
        <p:nvSpPr>
          <p:cNvPr id="39" name="TextBox 38"/>
          <p:cNvSpPr txBox="1"/>
          <p:nvPr/>
        </p:nvSpPr>
        <p:spPr>
          <a:xfrm>
            <a:off x="1806690" y="450991"/>
            <a:ext cx="6882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00" dirty="0"/>
              <a:t>У</a:t>
            </a:r>
            <a:r>
              <a:rPr lang="ru-RU" sz="900" dirty="0" smtClean="0"/>
              <a:t>становлении опеки</a:t>
            </a:r>
            <a:endParaRPr lang="ru-RU" sz="900" dirty="0"/>
          </a:p>
        </p:txBody>
      </p:sp>
      <p:sp>
        <p:nvSpPr>
          <p:cNvPr id="41" name="TextBox 40"/>
          <p:cNvSpPr txBox="1"/>
          <p:nvPr/>
        </p:nvSpPr>
        <p:spPr>
          <a:xfrm>
            <a:off x="1138322" y="491034"/>
            <a:ext cx="72008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00" b="1" dirty="0" smtClean="0"/>
              <a:t>Родители</a:t>
            </a:r>
            <a:endParaRPr lang="ru-RU" sz="900" b="1" dirty="0"/>
          </a:p>
        </p:txBody>
      </p:sp>
      <p:sp>
        <p:nvSpPr>
          <p:cNvPr id="42" name="TextBox 41"/>
          <p:cNvSpPr txBox="1"/>
          <p:nvPr/>
        </p:nvSpPr>
        <p:spPr>
          <a:xfrm>
            <a:off x="2524847" y="506641"/>
            <a:ext cx="72008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00" dirty="0" smtClean="0"/>
              <a:t>Опекуны</a:t>
            </a:r>
            <a:endParaRPr lang="ru-RU" sz="900" dirty="0"/>
          </a:p>
        </p:txBody>
      </p:sp>
      <p:sp>
        <p:nvSpPr>
          <p:cNvPr id="43" name="TextBox 42"/>
          <p:cNvSpPr txBox="1"/>
          <p:nvPr/>
        </p:nvSpPr>
        <p:spPr>
          <a:xfrm>
            <a:off x="3244927" y="506627"/>
            <a:ext cx="72008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00" dirty="0" smtClean="0"/>
              <a:t>Здоровье</a:t>
            </a:r>
            <a:endParaRPr lang="ru-RU" sz="900" dirty="0"/>
          </a:p>
        </p:txBody>
      </p:sp>
      <p:sp>
        <p:nvSpPr>
          <p:cNvPr id="44" name="TextBox 43"/>
          <p:cNvSpPr txBox="1"/>
          <p:nvPr/>
        </p:nvSpPr>
        <p:spPr>
          <a:xfrm>
            <a:off x="3938000" y="520241"/>
            <a:ext cx="7441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00" dirty="0" smtClean="0"/>
              <a:t>Имущество</a:t>
            </a:r>
            <a:endParaRPr lang="ru-RU" sz="900" dirty="0"/>
          </a:p>
        </p:txBody>
      </p:sp>
      <p:sp>
        <p:nvSpPr>
          <p:cNvPr id="45" name="TextBox 44"/>
          <p:cNvSpPr txBox="1"/>
          <p:nvPr/>
        </p:nvSpPr>
        <p:spPr>
          <a:xfrm>
            <a:off x="4599252" y="520241"/>
            <a:ext cx="86608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00" dirty="0" smtClean="0"/>
              <a:t>Образование</a:t>
            </a:r>
            <a:endParaRPr lang="ru-RU" sz="900" dirty="0"/>
          </a:p>
        </p:txBody>
      </p:sp>
      <p:sp>
        <p:nvSpPr>
          <p:cNvPr id="46" name="TextBox 45"/>
          <p:cNvSpPr txBox="1"/>
          <p:nvPr/>
        </p:nvSpPr>
        <p:spPr>
          <a:xfrm>
            <a:off x="5394865" y="494182"/>
            <a:ext cx="7200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00" dirty="0" smtClean="0"/>
              <a:t>Родствен</a:t>
            </a:r>
          </a:p>
          <a:p>
            <a:pPr algn="ctr"/>
            <a:r>
              <a:rPr lang="ru-RU" sz="900" dirty="0" err="1" smtClean="0"/>
              <a:t>ники</a:t>
            </a:r>
            <a:endParaRPr lang="ru-RU" sz="900" dirty="0"/>
          </a:p>
        </p:txBody>
      </p:sp>
      <p:sp>
        <p:nvSpPr>
          <p:cNvPr id="47" name="TextBox 46"/>
          <p:cNvSpPr txBox="1"/>
          <p:nvPr/>
        </p:nvSpPr>
        <p:spPr>
          <a:xfrm>
            <a:off x="6122260" y="520241"/>
            <a:ext cx="72008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00" dirty="0" smtClean="0"/>
              <a:t>Доходы</a:t>
            </a:r>
            <a:endParaRPr lang="ru-RU" sz="900" dirty="0"/>
          </a:p>
        </p:txBody>
      </p:sp>
      <p:sp>
        <p:nvSpPr>
          <p:cNvPr id="48" name="TextBox 47"/>
          <p:cNvSpPr txBox="1"/>
          <p:nvPr/>
        </p:nvSpPr>
        <p:spPr>
          <a:xfrm>
            <a:off x="6842340" y="441717"/>
            <a:ext cx="720080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00" dirty="0" smtClean="0"/>
              <a:t>Жилищная обеспеченность</a:t>
            </a:r>
            <a:endParaRPr lang="ru-RU" sz="900" dirty="0"/>
          </a:p>
        </p:txBody>
      </p:sp>
      <p:sp>
        <p:nvSpPr>
          <p:cNvPr id="50" name="TextBox 49"/>
          <p:cNvSpPr txBox="1"/>
          <p:nvPr/>
        </p:nvSpPr>
        <p:spPr>
          <a:xfrm>
            <a:off x="7560331" y="503622"/>
            <a:ext cx="7200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00" dirty="0" smtClean="0"/>
              <a:t>Снятие</a:t>
            </a:r>
          </a:p>
          <a:p>
            <a:pPr algn="ctr"/>
            <a:r>
              <a:rPr lang="ru-RU" sz="900" dirty="0" smtClean="0"/>
              <a:t>с учета</a:t>
            </a:r>
            <a:endParaRPr lang="ru-RU" sz="900" dirty="0"/>
          </a:p>
        </p:txBody>
      </p:sp>
      <p:sp>
        <p:nvSpPr>
          <p:cNvPr id="51" name="Прямоугольник с одним скругленным углом 50"/>
          <p:cNvSpPr/>
          <p:nvPr/>
        </p:nvSpPr>
        <p:spPr>
          <a:xfrm>
            <a:off x="8280411" y="400257"/>
            <a:ext cx="720080" cy="549292"/>
          </a:xfrm>
          <a:prstGeom prst="round1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2" name="TextBox 51"/>
          <p:cNvSpPr txBox="1"/>
          <p:nvPr/>
        </p:nvSpPr>
        <p:spPr>
          <a:xfrm>
            <a:off x="8288351" y="361728"/>
            <a:ext cx="7200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00" dirty="0" smtClean="0"/>
              <a:t>Дополнительная информация</a:t>
            </a:r>
            <a:endParaRPr lang="ru-RU" sz="900" dirty="0"/>
          </a:p>
        </p:txBody>
      </p:sp>
      <p:cxnSp>
        <p:nvCxnSpPr>
          <p:cNvPr id="3" name="Прямая соединительная линия 2"/>
          <p:cNvCxnSpPr/>
          <p:nvPr/>
        </p:nvCxnSpPr>
        <p:spPr>
          <a:xfrm>
            <a:off x="189363" y="1196752"/>
            <a:ext cx="1862357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>
            <a:off x="2051720" y="1196752"/>
            <a:ext cx="0" cy="72008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>
            <a:off x="2051720" y="1903264"/>
            <a:ext cx="6984776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6412" y="1336527"/>
            <a:ext cx="954760" cy="5667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TextBox 12"/>
          <p:cNvSpPr txBox="1"/>
          <p:nvPr/>
        </p:nvSpPr>
        <p:spPr>
          <a:xfrm>
            <a:off x="569128" y="1492937"/>
            <a:ext cx="1102826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050" b="1" dirty="0" smtClean="0"/>
              <a:t>Мать</a:t>
            </a:r>
            <a:endParaRPr lang="ru-RU" sz="1050" b="1" dirty="0"/>
          </a:p>
        </p:txBody>
      </p:sp>
      <p:sp>
        <p:nvSpPr>
          <p:cNvPr id="40" name="TextBox 39"/>
          <p:cNvSpPr txBox="1"/>
          <p:nvPr/>
        </p:nvSpPr>
        <p:spPr>
          <a:xfrm>
            <a:off x="2111014" y="1492937"/>
            <a:ext cx="827666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050" dirty="0" smtClean="0"/>
              <a:t>Отец</a:t>
            </a:r>
            <a:endParaRPr lang="ru-RU" sz="1050" dirty="0"/>
          </a:p>
        </p:txBody>
      </p:sp>
      <p:sp>
        <p:nvSpPr>
          <p:cNvPr id="14" name="TextBox 13"/>
          <p:cNvSpPr txBox="1"/>
          <p:nvPr/>
        </p:nvSpPr>
        <p:spPr>
          <a:xfrm>
            <a:off x="430753" y="2197833"/>
            <a:ext cx="206624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/>
              <a:t>Фамилия Имя Отчество</a:t>
            </a:r>
            <a:endParaRPr lang="ru-RU" sz="1400" b="1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37256" y="2197833"/>
            <a:ext cx="3230563" cy="323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9" name="TextBox 48"/>
          <p:cNvSpPr txBox="1"/>
          <p:nvPr/>
        </p:nvSpPr>
        <p:spPr>
          <a:xfrm>
            <a:off x="430753" y="2708919"/>
            <a:ext cx="165618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/>
              <a:t>Дата рождения</a:t>
            </a:r>
            <a:endParaRPr lang="ru-RU" sz="1400" b="1" dirty="0"/>
          </a:p>
        </p:txBody>
      </p:sp>
      <p:sp>
        <p:nvSpPr>
          <p:cNvPr id="53" name="TextBox 52"/>
          <p:cNvSpPr txBox="1"/>
          <p:nvPr/>
        </p:nvSpPr>
        <p:spPr>
          <a:xfrm>
            <a:off x="2537256" y="2684411"/>
            <a:ext cx="1693738" cy="307777"/>
          </a:xfrm>
          <a:prstGeom prst="rect">
            <a:avLst/>
          </a:prstGeom>
          <a:ln w="1905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endParaRPr lang="ru-RU" sz="1400" dirty="0"/>
          </a:p>
        </p:txBody>
      </p:sp>
      <p:sp>
        <p:nvSpPr>
          <p:cNvPr id="55" name="TextBox 54"/>
          <p:cNvSpPr txBox="1"/>
          <p:nvPr/>
        </p:nvSpPr>
        <p:spPr>
          <a:xfrm>
            <a:off x="430753" y="3154638"/>
            <a:ext cx="165618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/>
              <a:t>Место рождения</a:t>
            </a:r>
            <a:endParaRPr lang="ru-RU" sz="1400" b="1" dirty="0"/>
          </a:p>
        </p:txBody>
      </p:sp>
      <p:sp>
        <p:nvSpPr>
          <p:cNvPr id="56" name="TextBox 55"/>
          <p:cNvSpPr txBox="1"/>
          <p:nvPr/>
        </p:nvSpPr>
        <p:spPr>
          <a:xfrm>
            <a:off x="2524846" y="3163409"/>
            <a:ext cx="3237373" cy="307777"/>
          </a:xfrm>
          <a:prstGeom prst="rect">
            <a:avLst/>
          </a:prstGeom>
          <a:ln w="1905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endParaRPr lang="ru-RU" sz="1400" dirty="0"/>
          </a:p>
        </p:txBody>
      </p:sp>
      <p:sp>
        <p:nvSpPr>
          <p:cNvPr id="57" name="TextBox 56"/>
          <p:cNvSpPr txBox="1"/>
          <p:nvPr/>
        </p:nvSpPr>
        <p:spPr>
          <a:xfrm>
            <a:off x="450280" y="3645024"/>
            <a:ext cx="281624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/>
              <a:t>Регистрация по месту жительства</a:t>
            </a:r>
            <a:endParaRPr lang="ru-RU" sz="1400" b="1" dirty="0"/>
          </a:p>
        </p:txBody>
      </p:sp>
      <p:sp>
        <p:nvSpPr>
          <p:cNvPr id="58" name="TextBox 57"/>
          <p:cNvSpPr txBox="1"/>
          <p:nvPr/>
        </p:nvSpPr>
        <p:spPr>
          <a:xfrm>
            <a:off x="3275581" y="3645024"/>
            <a:ext cx="5375773" cy="307777"/>
          </a:xfrm>
          <a:prstGeom prst="rect">
            <a:avLst/>
          </a:prstGeom>
          <a:ln w="1905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endParaRPr lang="ru-RU" sz="1400" dirty="0"/>
          </a:p>
        </p:txBody>
      </p:sp>
      <p:sp>
        <p:nvSpPr>
          <p:cNvPr id="59" name="TextBox 58"/>
          <p:cNvSpPr txBox="1"/>
          <p:nvPr/>
        </p:nvSpPr>
        <p:spPr>
          <a:xfrm>
            <a:off x="489820" y="4139207"/>
            <a:ext cx="281624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/>
              <a:t>Фактическое проживание</a:t>
            </a:r>
            <a:endParaRPr lang="ru-RU" sz="1400" b="1" dirty="0"/>
          </a:p>
        </p:txBody>
      </p:sp>
      <p:sp>
        <p:nvSpPr>
          <p:cNvPr id="60" name="TextBox 59"/>
          <p:cNvSpPr txBox="1"/>
          <p:nvPr/>
        </p:nvSpPr>
        <p:spPr>
          <a:xfrm>
            <a:off x="3275581" y="4139206"/>
            <a:ext cx="5375773" cy="307777"/>
          </a:xfrm>
          <a:prstGeom prst="rect">
            <a:avLst/>
          </a:prstGeom>
          <a:ln w="1905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endParaRPr lang="ru-RU" sz="1400" dirty="0"/>
          </a:p>
        </p:txBody>
      </p:sp>
      <p:sp>
        <p:nvSpPr>
          <p:cNvPr id="61" name="TextBox 60"/>
          <p:cNvSpPr txBox="1"/>
          <p:nvPr/>
        </p:nvSpPr>
        <p:spPr>
          <a:xfrm>
            <a:off x="426226" y="4717635"/>
            <a:ext cx="386613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/>
              <a:t>Причина отсутствия родительского попечения</a:t>
            </a:r>
            <a:endParaRPr lang="ru-RU" sz="1400" b="1" dirty="0"/>
          </a:p>
        </p:txBody>
      </p:sp>
      <p:sp>
        <p:nvSpPr>
          <p:cNvPr id="63" name="TextBox 62"/>
          <p:cNvSpPr txBox="1"/>
          <p:nvPr/>
        </p:nvSpPr>
        <p:spPr>
          <a:xfrm>
            <a:off x="4286641" y="4689922"/>
            <a:ext cx="3520002" cy="307777"/>
          </a:xfrm>
          <a:prstGeom prst="rect">
            <a:avLst/>
          </a:prstGeom>
          <a:ln w="1905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400" i="1" dirty="0" smtClean="0"/>
              <a:t>Тип документа (приказ №101)</a:t>
            </a:r>
            <a:endParaRPr lang="ru-RU" sz="1400" i="1" dirty="0"/>
          </a:p>
        </p:txBody>
      </p:sp>
      <p:sp>
        <p:nvSpPr>
          <p:cNvPr id="64" name="TextBox 63"/>
          <p:cNvSpPr txBox="1"/>
          <p:nvPr/>
        </p:nvSpPr>
        <p:spPr>
          <a:xfrm>
            <a:off x="442689" y="5183260"/>
            <a:ext cx="200516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/>
              <a:t>Реквизиты документа</a:t>
            </a:r>
            <a:endParaRPr lang="ru-RU" sz="1400" b="1" dirty="0"/>
          </a:p>
        </p:txBody>
      </p:sp>
      <p:sp>
        <p:nvSpPr>
          <p:cNvPr id="65" name="TextBox 64"/>
          <p:cNvSpPr txBox="1"/>
          <p:nvPr/>
        </p:nvSpPr>
        <p:spPr>
          <a:xfrm>
            <a:off x="2405017" y="5155188"/>
            <a:ext cx="5375773" cy="307777"/>
          </a:xfrm>
          <a:prstGeom prst="rect">
            <a:avLst/>
          </a:prstGeom>
          <a:ln w="1905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endParaRPr lang="ru-RU" sz="1400" dirty="0"/>
          </a:p>
        </p:txBody>
      </p:sp>
      <p:sp>
        <p:nvSpPr>
          <p:cNvPr id="66" name="TextBox 65"/>
          <p:cNvSpPr txBox="1"/>
          <p:nvPr/>
        </p:nvSpPr>
        <p:spPr>
          <a:xfrm>
            <a:off x="5394865" y="5946702"/>
            <a:ext cx="1005873" cy="307777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400" dirty="0" smtClean="0"/>
              <a:t>сохранить</a:t>
            </a:r>
            <a:endParaRPr lang="ru-RU" sz="1400" dirty="0"/>
          </a:p>
        </p:txBody>
      </p:sp>
      <p:sp>
        <p:nvSpPr>
          <p:cNvPr id="67" name="TextBox 66"/>
          <p:cNvSpPr txBox="1"/>
          <p:nvPr/>
        </p:nvSpPr>
        <p:spPr>
          <a:xfrm>
            <a:off x="6862337" y="5946703"/>
            <a:ext cx="1005873" cy="307777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400" dirty="0" smtClean="0"/>
              <a:t>закрыть</a:t>
            </a:r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26152926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Фигура, имеющая форму буквы L 4"/>
          <p:cNvSpPr/>
          <p:nvPr/>
        </p:nvSpPr>
        <p:spPr>
          <a:xfrm>
            <a:off x="177528" y="214491"/>
            <a:ext cx="8858968" cy="6495849"/>
          </a:xfrm>
          <a:prstGeom prst="corner">
            <a:avLst>
              <a:gd name="adj1" fmla="val 88661"/>
              <a:gd name="adj2" fmla="val 14492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1" name="Прямоугольник с одним скругленным углом 20"/>
          <p:cNvSpPr/>
          <p:nvPr/>
        </p:nvSpPr>
        <p:spPr>
          <a:xfrm>
            <a:off x="1103837" y="400255"/>
            <a:ext cx="720080" cy="549293"/>
          </a:xfrm>
          <a:prstGeom prst="round1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Прямоугольник с одним скругленным углом 28"/>
          <p:cNvSpPr/>
          <p:nvPr/>
        </p:nvSpPr>
        <p:spPr>
          <a:xfrm>
            <a:off x="1813712" y="400255"/>
            <a:ext cx="720080" cy="549293"/>
          </a:xfrm>
          <a:prstGeom prst="round1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Прямоугольник с одним скругленным углом 29"/>
          <p:cNvSpPr/>
          <p:nvPr/>
        </p:nvSpPr>
        <p:spPr>
          <a:xfrm>
            <a:off x="2521820" y="400255"/>
            <a:ext cx="720080" cy="549293"/>
          </a:xfrm>
          <a:prstGeom prst="round1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Прямоугольник с одним скругленным углом 30"/>
          <p:cNvSpPr/>
          <p:nvPr/>
        </p:nvSpPr>
        <p:spPr>
          <a:xfrm>
            <a:off x="3241900" y="400255"/>
            <a:ext cx="720080" cy="549293"/>
          </a:xfrm>
          <a:prstGeom prst="round1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Прямоугольник с одним скругленным углом 31"/>
          <p:cNvSpPr/>
          <p:nvPr/>
        </p:nvSpPr>
        <p:spPr>
          <a:xfrm>
            <a:off x="3962020" y="400255"/>
            <a:ext cx="720080" cy="549293"/>
          </a:xfrm>
          <a:prstGeom prst="round1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Прямоугольник с одним скругленным углом 32"/>
          <p:cNvSpPr/>
          <p:nvPr/>
        </p:nvSpPr>
        <p:spPr>
          <a:xfrm>
            <a:off x="4682100" y="400256"/>
            <a:ext cx="720080" cy="549292"/>
          </a:xfrm>
          <a:prstGeom prst="round1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Прямоугольник с одним скругленным углом 33"/>
          <p:cNvSpPr/>
          <p:nvPr/>
        </p:nvSpPr>
        <p:spPr>
          <a:xfrm>
            <a:off x="5402180" y="400256"/>
            <a:ext cx="720080" cy="549292"/>
          </a:xfrm>
          <a:prstGeom prst="round1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Прямоугольник с одним скругленным углом 34"/>
          <p:cNvSpPr/>
          <p:nvPr/>
        </p:nvSpPr>
        <p:spPr>
          <a:xfrm>
            <a:off x="6122260" y="407237"/>
            <a:ext cx="720080" cy="542311"/>
          </a:xfrm>
          <a:prstGeom prst="round1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Прямоугольник с одним скругленным углом 35"/>
          <p:cNvSpPr/>
          <p:nvPr/>
        </p:nvSpPr>
        <p:spPr>
          <a:xfrm>
            <a:off x="6842340" y="420240"/>
            <a:ext cx="720080" cy="529309"/>
          </a:xfrm>
          <a:prstGeom prst="round1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Прямоугольник с одним скругленным углом 36"/>
          <p:cNvSpPr/>
          <p:nvPr/>
        </p:nvSpPr>
        <p:spPr>
          <a:xfrm>
            <a:off x="7568271" y="404935"/>
            <a:ext cx="720080" cy="544613"/>
          </a:xfrm>
          <a:prstGeom prst="round1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TextBox 37"/>
          <p:cNvSpPr txBox="1"/>
          <p:nvPr/>
        </p:nvSpPr>
        <p:spPr>
          <a:xfrm>
            <a:off x="189363" y="420315"/>
            <a:ext cx="9361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00" dirty="0" smtClean="0"/>
              <a:t>Сведения</a:t>
            </a:r>
          </a:p>
          <a:p>
            <a:r>
              <a:rPr lang="ru-RU" sz="900" dirty="0" smtClean="0"/>
              <a:t>о подопечном</a:t>
            </a:r>
            <a:endParaRPr lang="ru-RU" sz="900" dirty="0"/>
          </a:p>
        </p:txBody>
      </p:sp>
      <p:sp>
        <p:nvSpPr>
          <p:cNvPr id="39" name="TextBox 38"/>
          <p:cNvSpPr txBox="1"/>
          <p:nvPr/>
        </p:nvSpPr>
        <p:spPr>
          <a:xfrm>
            <a:off x="1806690" y="450991"/>
            <a:ext cx="6882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00" dirty="0"/>
              <a:t>У</a:t>
            </a:r>
            <a:r>
              <a:rPr lang="ru-RU" sz="900" dirty="0" smtClean="0"/>
              <a:t>становлении опеки</a:t>
            </a:r>
            <a:endParaRPr lang="ru-RU" sz="900" dirty="0"/>
          </a:p>
        </p:txBody>
      </p:sp>
      <p:sp>
        <p:nvSpPr>
          <p:cNvPr id="41" name="TextBox 40"/>
          <p:cNvSpPr txBox="1"/>
          <p:nvPr/>
        </p:nvSpPr>
        <p:spPr>
          <a:xfrm>
            <a:off x="1138322" y="491034"/>
            <a:ext cx="72008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00" dirty="0" smtClean="0"/>
              <a:t>Родители</a:t>
            </a:r>
            <a:endParaRPr lang="ru-RU" sz="900" dirty="0"/>
          </a:p>
        </p:txBody>
      </p:sp>
      <p:sp>
        <p:nvSpPr>
          <p:cNvPr id="42" name="TextBox 41"/>
          <p:cNvSpPr txBox="1"/>
          <p:nvPr/>
        </p:nvSpPr>
        <p:spPr>
          <a:xfrm>
            <a:off x="2524847" y="506641"/>
            <a:ext cx="72008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00" dirty="0" smtClean="0"/>
              <a:t>Опекуны</a:t>
            </a:r>
            <a:endParaRPr lang="ru-RU" sz="900" dirty="0"/>
          </a:p>
        </p:txBody>
      </p:sp>
      <p:sp>
        <p:nvSpPr>
          <p:cNvPr id="43" name="TextBox 42"/>
          <p:cNvSpPr txBox="1"/>
          <p:nvPr/>
        </p:nvSpPr>
        <p:spPr>
          <a:xfrm>
            <a:off x="3244927" y="506627"/>
            <a:ext cx="72008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00" dirty="0" smtClean="0"/>
              <a:t>Здоровье</a:t>
            </a:r>
            <a:endParaRPr lang="ru-RU" sz="900" dirty="0"/>
          </a:p>
        </p:txBody>
      </p:sp>
      <p:sp>
        <p:nvSpPr>
          <p:cNvPr id="44" name="TextBox 43"/>
          <p:cNvSpPr txBox="1"/>
          <p:nvPr/>
        </p:nvSpPr>
        <p:spPr>
          <a:xfrm>
            <a:off x="3938000" y="520241"/>
            <a:ext cx="7441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00" dirty="0" smtClean="0"/>
              <a:t>Имущество</a:t>
            </a:r>
            <a:endParaRPr lang="ru-RU" sz="900" dirty="0"/>
          </a:p>
        </p:txBody>
      </p:sp>
      <p:sp>
        <p:nvSpPr>
          <p:cNvPr id="45" name="TextBox 44"/>
          <p:cNvSpPr txBox="1"/>
          <p:nvPr/>
        </p:nvSpPr>
        <p:spPr>
          <a:xfrm>
            <a:off x="4599252" y="520241"/>
            <a:ext cx="86608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00" dirty="0" smtClean="0"/>
              <a:t>Образование</a:t>
            </a:r>
            <a:endParaRPr lang="ru-RU" sz="900" dirty="0"/>
          </a:p>
        </p:txBody>
      </p:sp>
      <p:sp>
        <p:nvSpPr>
          <p:cNvPr id="46" name="TextBox 45"/>
          <p:cNvSpPr txBox="1"/>
          <p:nvPr/>
        </p:nvSpPr>
        <p:spPr>
          <a:xfrm>
            <a:off x="5394865" y="494182"/>
            <a:ext cx="7200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00" dirty="0" smtClean="0"/>
              <a:t>Родствен</a:t>
            </a:r>
          </a:p>
          <a:p>
            <a:pPr algn="ctr"/>
            <a:r>
              <a:rPr lang="ru-RU" sz="900" dirty="0" err="1" smtClean="0"/>
              <a:t>ники</a:t>
            </a:r>
            <a:endParaRPr lang="ru-RU" sz="900" dirty="0"/>
          </a:p>
        </p:txBody>
      </p:sp>
      <p:sp>
        <p:nvSpPr>
          <p:cNvPr id="47" name="TextBox 46"/>
          <p:cNvSpPr txBox="1"/>
          <p:nvPr/>
        </p:nvSpPr>
        <p:spPr>
          <a:xfrm>
            <a:off x="6122260" y="520241"/>
            <a:ext cx="72008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00" dirty="0" smtClean="0"/>
              <a:t>Доходы</a:t>
            </a:r>
            <a:endParaRPr lang="ru-RU" sz="900" dirty="0"/>
          </a:p>
        </p:txBody>
      </p:sp>
      <p:sp>
        <p:nvSpPr>
          <p:cNvPr id="48" name="TextBox 47"/>
          <p:cNvSpPr txBox="1"/>
          <p:nvPr/>
        </p:nvSpPr>
        <p:spPr>
          <a:xfrm>
            <a:off x="6842340" y="441717"/>
            <a:ext cx="720080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00" dirty="0" smtClean="0"/>
              <a:t>Жилищная обеспеченность</a:t>
            </a:r>
            <a:endParaRPr lang="ru-RU" sz="900" dirty="0"/>
          </a:p>
        </p:txBody>
      </p:sp>
      <p:sp>
        <p:nvSpPr>
          <p:cNvPr id="50" name="TextBox 49"/>
          <p:cNvSpPr txBox="1"/>
          <p:nvPr/>
        </p:nvSpPr>
        <p:spPr>
          <a:xfrm>
            <a:off x="7560331" y="503622"/>
            <a:ext cx="7200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00" dirty="0" smtClean="0"/>
              <a:t>Снятие</a:t>
            </a:r>
          </a:p>
          <a:p>
            <a:pPr algn="ctr"/>
            <a:r>
              <a:rPr lang="ru-RU" sz="900" dirty="0" smtClean="0"/>
              <a:t>с учета</a:t>
            </a:r>
            <a:endParaRPr lang="ru-RU" sz="900" dirty="0"/>
          </a:p>
        </p:txBody>
      </p:sp>
      <p:sp>
        <p:nvSpPr>
          <p:cNvPr id="51" name="Прямоугольник с одним скругленным углом 50"/>
          <p:cNvSpPr/>
          <p:nvPr/>
        </p:nvSpPr>
        <p:spPr>
          <a:xfrm>
            <a:off x="8280411" y="400257"/>
            <a:ext cx="720080" cy="549292"/>
          </a:xfrm>
          <a:prstGeom prst="round1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2" name="TextBox 51"/>
          <p:cNvSpPr txBox="1"/>
          <p:nvPr/>
        </p:nvSpPr>
        <p:spPr>
          <a:xfrm>
            <a:off x="8288351" y="361728"/>
            <a:ext cx="7200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00" dirty="0" smtClean="0"/>
              <a:t>Дополнительная информация</a:t>
            </a:r>
            <a:endParaRPr lang="ru-RU" sz="900" dirty="0"/>
          </a:p>
        </p:txBody>
      </p:sp>
      <p:cxnSp>
        <p:nvCxnSpPr>
          <p:cNvPr id="26" name="Прямая соединительная линия 25"/>
          <p:cNvCxnSpPr/>
          <p:nvPr/>
        </p:nvCxnSpPr>
        <p:spPr>
          <a:xfrm>
            <a:off x="189363" y="1196752"/>
            <a:ext cx="1862357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единительная линия 26"/>
          <p:cNvCxnSpPr/>
          <p:nvPr/>
        </p:nvCxnSpPr>
        <p:spPr>
          <a:xfrm>
            <a:off x="2051720" y="1196752"/>
            <a:ext cx="0" cy="72008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единительная линия 27"/>
          <p:cNvCxnSpPr/>
          <p:nvPr/>
        </p:nvCxnSpPr>
        <p:spPr>
          <a:xfrm>
            <a:off x="3011172" y="1903264"/>
            <a:ext cx="6025324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6412" y="1336527"/>
            <a:ext cx="954760" cy="566737"/>
          </a:xfrm>
          <a:prstGeom prst="rect">
            <a:avLst/>
          </a:prstGeom>
          <a:pattFill prst="pct25">
            <a:fgClr>
              <a:schemeClr val="accent1"/>
            </a:fgClr>
            <a:bgClr>
              <a:schemeClr val="bg1"/>
            </a:bgClr>
          </a:pattFill>
          <a:ln>
            <a:noFill/>
          </a:ln>
          <a:effectLst/>
        </p:spPr>
      </p:pic>
      <p:sp>
        <p:nvSpPr>
          <p:cNvPr id="49" name="TextBox 48"/>
          <p:cNvSpPr txBox="1"/>
          <p:nvPr/>
        </p:nvSpPr>
        <p:spPr>
          <a:xfrm>
            <a:off x="569128" y="1492937"/>
            <a:ext cx="1102826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050" dirty="0" smtClean="0"/>
              <a:t>Мать</a:t>
            </a:r>
            <a:endParaRPr lang="ru-RU" sz="1050" dirty="0"/>
          </a:p>
        </p:txBody>
      </p:sp>
      <p:sp>
        <p:nvSpPr>
          <p:cNvPr id="53" name="TextBox 52"/>
          <p:cNvSpPr txBox="1"/>
          <p:nvPr/>
        </p:nvSpPr>
        <p:spPr>
          <a:xfrm>
            <a:off x="2111014" y="1492937"/>
            <a:ext cx="827666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050" b="1" dirty="0" smtClean="0"/>
              <a:t>Отец</a:t>
            </a:r>
            <a:endParaRPr lang="ru-RU" sz="1050" b="1" dirty="0"/>
          </a:p>
        </p:txBody>
      </p:sp>
      <p:sp>
        <p:nvSpPr>
          <p:cNvPr id="54" name="TextBox 53"/>
          <p:cNvSpPr txBox="1"/>
          <p:nvPr/>
        </p:nvSpPr>
        <p:spPr>
          <a:xfrm>
            <a:off x="430753" y="2197833"/>
            <a:ext cx="206624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/>
              <a:t>Фамилия Имя Отчество</a:t>
            </a:r>
            <a:endParaRPr lang="ru-RU" sz="1400" b="1" dirty="0"/>
          </a:p>
        </p:txBody>
      </p:sp>
      <p:pic>
        <p:nvPicPr>
          <p:cNvPr id="5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37256" y="2197833"/>
            <a:ext cx="3230563" cy="323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6" name="TextBox 55"/>
          <p:cNvSpPr txBox="1"/>
          <p:nvPr/>
        </p:nvSpPr>
        <p:spPr>
          <a:xfrm>
            <a:off x="430753" y="2708919"/>
            <a:ext cx="165618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/>
              <a:t>Дата рождения</a:t>
            </a:r>
            <a:endParaRPr lang="ru-RU" sz="1400" b="1" dirty="0"/>
          </a:p>
        </p:txBody>
      </p:sp>
      <p:sp>
        <p:nvSpPr>
          <p:cNvPr id="57" name="TextBox 56"/>
          <p:cNvSpPr txBox="1"/>
          <p:nvPr/>
        </p:nvSpPr>
        <p:spPr>
          <a:xfrm>
            <a:off x="2537256" y="2684411"/>
            <a:ext cx="1693738" cy="307777"/>
          </a:xfrm>
          <a:prstGeom prst="rect">
            <a:avLst/>
          </a:prstGeom>
          <a:ln w="1905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endParaRPr lang="ru-RU" sz="1400" dirty="0"/>
          </a:p>
        </p:txBody>
      </p:sp>
      <p:sp>
        <p:nvSpPr>
          <p:cNvPr id="58" name="TextBox 57"/>
          <p:cNvSpPr txBox="1"/>
          <p:nvPr/>
        </p:nvSpPr>
        <p:spPr>
          <a:xfrm>
            <a:off x="430753" y="3154638"/>
            <a:ext cx="165618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/>
              <a:t>Место рождения</a:t>
            </a:r>
            <a:endParaRPr lang="ru-RU" sz="1400" b="1" dirty="0"/>
          </a:p>
        </p:txBody>
      </p:sp>
      <p:sp>
        <p:nvSpPr>
          <p:cNvPr id="59" name="TextBox 58"/>
          <p:cNvSpPr txBox="1"/>
          <p:nvPr/>
        </p:nvSpPr>
        <p:spPr>
          <a:xfrm>
            <a:off x="2524846" y="3163409"/>
            <a:ext cx="3237373" cy="307777"/>
          </a:xfrm>
          <a:prstGeom prst="rect">
            <a:avLst/>
          </a:prstGeom>
          <a:ln w="1905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endParaRPr lang="ru-RU" sz="1400" dirty="0"/>
          </a:p>
        </p:txBody>
      </p:sp>
      <p:sp>
        <p:nvSpPr>
          <p:cNvPr id="60" name="TextBox 59"/>
          <p:cNvSpPr txBox="1"/>
          <p:nvPr/>
        </p:nvSpPr>
        <p:spPr>
          <a:xfrm>
            <a:off x="450280" y="3645024"/>
            <a:ext cx="281624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/>
              <a:t>Регистрация по месту жительства</a:t>
            </a:r>
            <a:endParaRPr lang="ru-RU" sz="1400" b="1" dirty="0"/>
          </a:p>
        </p:txBody>
      </p:sp>
      <p:sp>
        <p:nvSpPr>
          <p:cNvPr id="61" name="TextBox 60"/>
          <p:cNvSpPr txBox="1"/>
          <p:nvPr/>
        </p:nvSpPr>
        <p:spPr>
          <a:xfrm>
            <a:off x="3275581" y="3645024"/>
            <a:ext cx="5375773" cy="307777"/>
          </a:xfrm>
          <a:prstGeom prst="rect">
            <a:avLst/>
          </a:prstGeom>
          <a:ln w="1905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endParaRPr lang="ru-RU" sz="1400" dirty="0"/>
          </a:p>
        </p:txBody>
      </p:sp>
      <p:sp>
        <p:nvSpPr>
          <p:cNvPr id="62" name="TextBox 61"/>
          <p:cNvSpPr txBox="1"/>
          <p:nvPr/>
        </p:nvSpPr>
        <p:spPr>
          <a:xfrm>
            <a:off x="489820" y="4139207"/>
            <a:ext cx="281624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/>
              <a:t>Фактическое проживание</a:t>
            </a:r>
            <a:endParaRPr lang="ru-RU" sz="1400" b="1" dirty="0"/>
          </a:p>
        </p:txBody>
      </p:sp>
      <p:sp>
        <p:nvSpPr>
          <p:cNvPr id="63" name="TextBox 62"/>
          <p:cNvSpPr txBox="1"/>
          <p:nvPr/>
        </p:nvSpPr>
        <p:spPr>
          <a:xfrm>
            <a:off x="3264678" y="4098731"/>
            <a:ext cx="5375773" cy="307777"/>
          </a:xfrm>
          <a:prstGeom prst="rect">
            <a:avLst/>
          </a:prstGeom>
          <a:ln w="1905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endParaRPr lang="ru-RU" sz="1400" dirty="0"/>
          </a:p>
        </p:txBody>
      </p:sp>
      <p:sp>
        <p:nvSpPr>
          <p:cNvPr id="64" name="TextBox 63"/>
          <p:cNvSpPr txBox="1"/>
          <p:nvPr/>
        </p:nvSpPr>
        <p:spPr>
          <a:xfrm>
            <a:off x="426226" y="4717635"/>
            <a:ext cx="386613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/>
              <a:t>Причина отсутствия родительского попечения</a:t>
            </a:r>
            <a:endParaRPr lang="ru-RU" sz="1400" b="1" dirty="0"/>
          </a:p>
        </p:txBody>
      </p:sp>
      <p:sp>
        <p:nvSpPr>
          <p:cNvPr id="65" name="TextBox 64"/>
          <p:cNvSpPr txBox="1"/>
          <p:nvPr/>
        </p:nvSpPr>
        <p:spPr>
          <a:xfrm>
            <a:off x="4286641" y="4689922"/>
            <a:ext cx="3520002" cy="307777"/>
          </a:xfrm>
          <a:prstGeom prst="rect">
            <a:avLst/>
          </a:prstGeom>
          <a:ln w="1905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400" i="1" dirty="0" smtClean="0"/>
              <a:t>Тип документа (приказ №101)</a:t>
            </a:r>
            <a:endParaRPr lang="ru-RU" sz="1400" i="1" dirty="0"/>
          </a:p>
        </p:txBody>
      </p:sp>
      <p:sp>
        <p:nvSpPr>
          <p:cNvPr id="66" name="TextBox 65"/>
          <p:cNvSpPr txBox="1"/>
          <p:nvPr/>
        </p:nvSpPr>
        <p:spPr>
          <a:xfrm>
            <a:off x="442689" y="5183260"/>
            <a:ext cx="200516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/>
              <a:t>Реквизиты документа</a:t>
            </a:r>
            <a:endParaRPr lang="ru-RU" sz="1400" b="1" dirty="0"/>
          </a:p>
        </p:txBody>
      </p:sp>
      <p:sp>
        <p:nvSpPr>
          <p:cNvPr id="67" name="TextBox 66"/>
          <p:cNvSpPr txBox="1"/>
          <p:nvPr/>
        </p:nvSpPr>
        <p:spPr>
          <a:xfrm>
            <a:off x="2405017" y="5155188"/>
            <a:ext cx="5375773" cy="307777"/>
          </a:xfrm>
          <a:prstGeom prst="rect">
            <a:avLst/>
          </a:prstGeom>
          <a:ln w="1905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endParaRPr lang="ru-RU" sz="1400" dirty="0"/>
          </a:p>
        </p:txBody>
      </p:sp>
      <p:sp>
        <p:nvSpPr>
          <p:cNvPr id="68" name="TextBox 67"/>
          <p:cNvSpPr txBox="1"/>
          <p:nvPr/>
        </p:nvSpPr>
        <p:spPr>
          <a:xfrm>
            <a:off x="5394865" y="5946702"/>
            <a:ext cx="1005873" cy="307777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400" dirty="0" smtClean="0"/>
              <a:t>сохранить</a:t>
            </a:r>
            <a:endParaRPr lang="ru-RU" sz="1400" dirty="0"/>
          </a:p>
        </p:txBody>
      </p:sp>
      <p:sp>
        <p:nvSpPr>
          <p:cNvPr id="69" name="TextBox 68"/>
          <p:cNvSpPr txBox="1"/>
          <p:nvPr/>
        </p:nvSpPr>
        <p:spPr>
          <a:xfrm>
            <a:off x="6862337" y="5946703"/>
            <a:ext cx="1005873" cy="307777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400" dirty="0" smtClean="0"/>
              <a:t>закрыть</a:t>
            </a:r>
            <a:endParaRPr lang="ru-RU" sz="1400" dirty="0"/>
          </a:p>
        </p:txBody>
      </p:sp>
      <p:cxnSp>
        <p:nvCxnSpPr>
          <p:cNvPr id="4" name="Прямая соединительная линия 3"/>
          <p:cNvCxnSpPr/>
          <p:nvPr/>
        </p:nvCxnSpPr>
        <p:spPr>
          <a:xfrm flipH="1">
            <a:off x="177528" y="1903264"/>
            <a:ext cx="1874192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589148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Фигура, имеющая форму буквы L 4"/>
          <p:cNvSpPr/>
          <p:nvPr/>
        </p:nvSpPr>
        <p:spPr>
          <a:xfrm>
            <a:off x="177528" y="258180"/>
            <a:ext cx="8858968" cy="6495849"/>
          </a:xfrm>
          <a:prstGeom prst="corner">
            <a:avLst>
              <a:gd name="adj1" fmla="val 88661"/>
              <a:gd name="adj2" fmla="val 14492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1" name="Прямоугольник с одним скругленным углом 20"/>
          <p:cNvSpPr/>
          <p:nvPr/>
        </p:nvSpPr>
        <p:spPr>
          <a:xfrm>
            <a:off x="1103837" y="400255"/>
            <a:ext cx="720080" cy="549293"/>
          </a:xfrm>
          <a:prstGeom prst="round1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Прямоугольник с одним скругленным углом 28"/>
          <p:cNvSpPr/>
          <p:nvPr/>
        </p:nvSpPr>
        <p:spPr>
          <a:xfrm>
            <a:off x="1813712" y="400255"/>
            <a:ext cx="720080" cy="549293"/>
          </a:xfrm>
          <a:prstGeom prst="round1Rect">
            <a:avLst/>
          </a:prstGeom>
          <a:pattFill prst="pct25">
            <a:fgClr>
              <a:schemeClr val="accent1"/>
            </a:fgClr>
            <a:bgClr>
              <a:schemeClr val="bg1"/>
            </a:bgClr>
          </a:patt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Прямоугольник с одним скругленным углом 29"/>
          <p:cNvSpPr/>
          <p:nvPr/>
        </p:nvSpPr>
        <p:spPr>
          <a:xfrm>
            <a:off x="2521820" y="400255"/>
            <a:ext cx="720080" cy="549293"/>
          </a:xfrm>
          <a:prstGeom prst="round1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Прямоугольник с одним скругленным углом 30"/>
          <p:cNvSpPr/>
          <p:nvPr/>
        </p:nvSpPr>
        <p:spPr>
          <a:xfrm>
            <a:off x="3241900" y="400255"/>
            <a:ext cx="720080" cy="549293"/>
          </a:xfrm>
          <a:prstGeom prst="round1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Прямоугольник с одним скругленным углом 31"/>
          <p:cNvSpPr/>
          <p:nvPr/>
        </p:nvSpPr>
        <p:spPr>
          <a:xfrm>
            <a:off x="3962020" y="400255"/>
            <a:ext cx="720080" cy="549293"/>
          </a:xfrm>
          <a:prstGeom prst="round1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Прямоугольник с одним скругленным углом 32"/>
          <p:cNvSpPr/>
          <p:nvPr/>
        </p:nvSpPr>
        <p:spPr>
          <a:xfrm>
            <a:off x="4682100" y="400256"/>
            <a:ext cx="720080" cy="549292"/>
          </a:xfrm>
          <a:prstGeom prst="round1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Прямоугольник с одним скругленным углом 33"/>
          <p:cNvSpPr/>
          <p:nvPr/>
        </p:nvSpPr>
        <p:spPr>
          <a:xfrm>
            <a:off x="5402180" y="400256"/>
            <a:ext cx="720080" cy="549292"/>
          </a:xfrm>
          <a:prstGeom prst="round1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Прямоугольник с одним скругленным углом 34"/>
          <p:cNvSpPr/>
          <p:nvPr/>
        </p:nvSpPr>
        <p:spPr>
          <a:xfrm>
            <a:off x="6122260" y="407237"/>
            <a:ext cx="720080" cy="542311"/>
          </a:xfrm>
          <a:prstGeom prst="round1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Прямоугольник с одним скругленным углом 35"/>
          <p:cNvSpPr/>
          <p:nvPr/>
        </p:nvSpPr>
        <p:spPr>
          <a:xfrm>
            <a:off x="6842340" y="420240"/>
            <a:ext cx="720080" cy="529309"/>
          </a:xfrm>
          <a:prstGeom prst="round1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Прямоугольник с одним скругленным углом 36"/>
          <p:cNvSpPr/>
          <p:nvPr/>
        </p:nvSpPr>
        <p:spPr>
          <a:xfrm>
            <a:off x="7568271" y="404935"/>
            <a:ext cx="720080" cy="544613"/>
          </a:xfrm>
          <a:prstGeom prst="round1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TextBox 37"/>
          <p:cNvSpPr txBox="1"/>
          <p:nvPr/>
        </p:nvSpPr>
        <p:spPr>
          <a:xfrm>
            <a:off x="189363" y="420315"/>
            <a:ext cx="9361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00" dirty="0" smtClean="0"/>
              <a:t>Сведения</a:t>
            </a:r>
          </a:p>
          <a:p>
            <a:r>
              <a:rPr lang="ru-RU" sz="900" dirty="0" smtClean="0"/>
              <a:t>о подопечном</a:t>
            </a:r>
            <a:endParaRPr lang="ru-RU" sz="900" dirty="0"/>
          </a:p>
        </p:txBody>
      </p:sp>
      <p:sp>
        <p:nvSpPr>
          <p:cNvPr id="39" name="TextBox 38"/>
          <p:cNvSpPr txBox="1"/>
          <p:nvPr/>
        </p:nvSpPr>
        <p:spPr>
          <a:xfrm>
            <a:off x="1806690" y="450991"/>
            <a:ext cx="6882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00" dirty="0"/>
              <a:t>У</a:t>
            </a:r>
            <a:r>
              <a:rPr lang="ru-RU" sz="900" dirty="0" smtClean="0"/>
              <a:t>становлении опеки</a:t>
            </a:r>
            <a:endParaRPr lang="ru-RU" sz="900" dirty="0"/>
          </a:p>
        </p:txBody>
      </p:sp>
      <p:sp>
        <p:nvSpPr>
          <p:cNvPr id="41" name="TextBox 40"/>
          <p:cNvSpPr txBox="1"/>
          <p:nvPr/>
        </p:nvSpPr>
        <p:spPr>
          <a:xfrm>
            <a:off x="1138322" y="491034"/>
            <a:ext cx="72008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00" dirty="0" smtClean="0"/>
              <a:t>Родители</a:t>
            </a:r>
            <a:endParaRPr lang="ru-RU" sz="900" dirty="0"/>
          </a:p>
        </p:txBody>
      </p:sp>
      <p:sp>
        <p:nvSpPr>
          <p:cNvPr id="42" name="TextBox 41"/>
          <p:cNvSpPr txBox="1"/>
          <p:nvPr/>
        </p:nvSpPr>
        <p:spPr>
          <a:xfrm>
            <a:off x="2524847" y="506641"/>
            <a:ext cx="72008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00" dirty="0" smtClean="0"/>
              <a:t>Опекуны</a:t>
            </a:r>
            <a:endParaRPr lang="ru-RU" sz="900" dirty="0"/>
          </a:p>
        </p:txBody>
      </p:sp>
      <p:sp>
        <p:nvSpPr>
          <p:cNvPr id="43" name="TextBox 42"/>
          <p:cNvSpPr txBox="1"/>
          <p:nvPr/>
        </p:nvSpPr>
        <p:spPr>
          <a:xfrm>
            <a:off x="3244927" y="506627"/>
            <a:ext cx="72008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00" dirty="0" smtClean="0"/>
              <a:t>Здоровье</a:t>
            </a:r>
            <a:endParaRPr lang="ru-RU" sz="900" dirty="0"/>
          </a:p>
        </p:txBody>
      </p:sp>
      <p:sp>
        <p:nvSpPr>
          <p:cNvPr id="44" name="TextBox 43"/>
          <p:cNvSpPr txBox="1"/>
          <p:nvPr/>
        </p:nvSpPr>
        <p:spPr>
          <a:xfrm>
            <a:off x="3938000" y="520241"/>
            <a:ext cx="7441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00" dirty="0" smtClean="0"/>
              <a:t>Имущество</a:t>
            </a:r>
            <a:endParaRPr lang="ru-RU" sz="900" dirty="0"/>
          </a:p>
        </p:txBody>
      </p:sp>
      <p:sp>
        <p:nvSpPr>
          <p:cNvPr id="45" name="TextBox 44"/>
          <p:cNvSpPr txBox="1"/>
          <p:nvPr/>
        </p:nvSpPr>
        <p:spPr>
          <a:xfrm>
            <a:off x="4599252" y="520241"/>
            <a:ext cx="86608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00" dirty="0" smtClean="0"/>
              <a:t>Образование</a:t>
            </a:r>
            <a:endParaRPr lang="ru-RU" sz="900" dirty="0"/>
          </a:p>
        </p:txBody>
      </p:sp>
      <p:sp>
        <p:nvSpPr>
          <p:cNvPr id="46" name="TextBox 45"/>
          <p:cNvSpPr txBox="1"/>
          <p:nvPr/>
        </p:nvSpPr>
        <p:spPr>
          <a:xfrm>
            <a:off x="5394865" y="494182"/>
            <a:ext cx="7200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00" dirty="0" smtClean="0"/>
              <a:t>Родствен</a:t>
            </a:r>
          </a:p>
          <a:p>
            <a:pPr algn="ctr"/>
            <a:r>
              <a:rPr lang="ru-RU" sz="900" dirty="0" err="1" smtClean="0"/>
              <a:t>ники</a:t>
            </a:r>
            <a:endParaRPr lang="ru-RU" sz="900" dirty="0"/>
          </a:p>
        </p:txBody>
      </p:sp>
      <p:sp>
        <p:nvSpPr>
          <p:cNvPr id="47" name="TextBox 46"/>
          <p:cNvSpPr txBox="1"/>
          <p:nvPr/>
        </p:nvSpPr>
        <p:spPr>
          <a:xfrm>
            <a:off x="6122260" y="520241"/>
            <a:ext cx="72008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00" dirty="0" smtClean="0"/>
              <a:t>Доходы</a:t>
            </a:r>
            <a:endParaRPr lang="ru-RU" sz="900" dirty="0"/>
          </a:p>
        </p:txBody>
      </p:sp>
      <p:sp>
        <p:nvSpPr>
          <p:cNvPr id="48" name="TextBox 47"/>
          <p:cNvSpPr txBox="1"/>
          <p:nvPr/>
        </p:nvSpPr>
        <p:spPr>
          <a:xfrm>
            <a:off x="6842340" y="441717"/>
            <a:ext cx="720080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00" dirty="0" smtClean="0"/>
              <a:t>Жилищная обеспеченность</a:t>
            </a:r>
            <a:endParaRPr lang="ru-RU" sz="900" dirty="0"/>
          </a:p>
        </p:txBody>
      </p:sp>
      <p:sp>
        <p:nvSpPr>
          <p:cNvPr id="50" name="TextBox 49"/>
          <p:cNvSpPr txBox="1"/>
          <p:nvPr/>
        </p:nvSpPr>
        <p:spPr>
          <a:xfrm>
            <a:off x="7560331" y="503622"/>
            <a:ext cx="7200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00" dirty="0" smtClean="0"/>
              <a:t>Снятие</a:t>
            </a:r>
          </a:p>
          <a:p>
            <a:pPr algn="ctr"/>
            <a:r>
              <a:rPr lang="ru-RU" sz="900" dirty="0" smtClean="0"/>
              <a:t>с учета</a:t>
            </a:r>
            <a:endParaRPr lang="ru-RU" sz="900" dirty="0"/>
          </a:p>
        </p:txBody>
      </p:sp>
      <p:sp>
        <p:nvSpPr>
          <p:cNvPr id="51" name="Прямоугольник с одним скругленным углом 50"/>
          <p:cNvSpPr/>
          <p:nvPr/>
        </p:nvSpPr>
        <p:spPr>
          <a:xfrm>
            <a:off x="8280411" y="400257"/>
            <a:ext cx="720080" cy="549292"/>
          </a:xfrm>
          <a:prstGeom prst="round1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2" name="TextBox 51"/>
          <p:cNvSpPr txBox="1"/>
          <p:nvPr/>
        </p:nvSpPr>
        <p:spPr>
          <a:xfrm>
            <a:off x="8288351" y="361728"/>
            <a:ext cx="7200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00" dirty="0" smtClean="0"/>
              <a:t>Дополнительная информация</a:t>
            </a:r>
            <a:endParaRPr lang="ru-RU" sz="900" dirty="0"/>
          </a:p>
        </p:txBody>
      </p:sp>
      <p:cxnSp>
        <p:nvCxnSpPr>
          <p:cNvPr id="27" name="Прямая соединительная линия 26"/>
          <p:cNvCxnSpPr/>
          <p:nvPr/>
        </p:nvCxnSpPr>
        <p:spPr>
          <a:xfrm>
            <a:off x="189363" y="1196752"/>
            <a:ext cx="1862357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единительная линия 27"/>
          <p:cNvCxnSpPr/>
          <p:nvPr/>
        </p:nvCxnSpPr>
        <p:spPr>
          <a:xfrm>
            <a:off x="2051720" y="1196752"/>
            <a:ext cx="0" cy="72008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Прямая соединительная линия 39"/>
          <p:cNvCxnSpPr/>
          <p:nvPr/>
        </p:nvCxnSpPr>
        <p:spPr>
          <a:xfrm>
            <a:off x="2051720" y="1903264"/>
            <a:ext cx="6984776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9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6412" y="1336527"/>
            <a:ext cx="1363460" cy="5667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04687" y="1336527"/>
            <a:ext cx="1277411" cy="5667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4" name="TextBox 53"/>
          <p:cNvSpPr txBox="1"/>
          <p:nvPr/>
        </p:nvSpPr>
        <p:spPr>
          <a:xfrm>
            <a:off x="552424" y="1389519"/>
            <a:ext cx="1102826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050" dirty="0" smtClean="0"/>
              <a:t>Установление опеки</a:t>
            </a:r>
            <a:endParaRPr lang="ru-RU" sz="1050" dirty="0"/>
          </a:p>
        </p:txBody>
      </p:sp>
      <p:sp>
        <p:nvSpPr>
          <p:cNvPr id="55" name="TextBox 54"/>
          <p:cNvSpPr txBox="1"/>
          <p:nvPr/>
        </p:nvSpPr>
        <p:spPr>
          <a:xfrm>
            <a:off x="2186729" y="1331354"/>
            <a:ext cx="1102826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050" dirty="0" smtClean="0"/>
              <a:t>Выплата денежных средств</a:t>
            </a:r>
            <a:endParaRPr lang="ru-RU" sz="1050" dirty="0"/>
          </a:p>
        </p:txBody>
      </p:sp>
      <p:sp>
        <p:nvSpPr>
          <p:cNvPr id="56" name="TextBox 55"/>
          <p:cNvSpPr txBox="1"/>
          <p:nvPr/>
        </p:nvSpPr>
        <p:spPr>
          <a:xfrm>
            <a:off x="3513359" y="1412145"/>
            <a:ext cx="1102826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050" dirty="0" smtClean="0"/>
              <a:t>Постановка</a:t>
            </a:r>
          </a:p>
          <a:p>
            <a:pPr algn="ctr"/>
            <a:r>
              <a:rPr lang="ru-RU" sz="1050" dirty="0" smtClean="0"/>
              <a:t>на учет</a:t>
            </a:r>
            <a:endParaRPr lang="ru-RU" sz="1050" dirty="0"/>
          </a:p>
        </p:txBody>
      </p:sp>
      <p:sp>
        <p:nvSpPr>
          <p:cNvPr id="57" name="TextBox 56"/>
          <p:cNvSpPr txBox="1"/>
          <p:nvPr/>
        </p:nvSpPr>
        <p:spPr>
          <a:xfrm>
            <a:off x="433536" y="2132856"/>
            <a:ext cx="197822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 smtClean="0"/>
              <a:t>Номер личного дела</a:t>
            </a:r>
            <a:endParaRPr lang="ru-RU" sz="1400" b="1" dirty="0"/>
          </a:p>
        </p:txBody>
      </p:sp>
      <p:sp>
        <p:nvSpPr>
          <p:cNvPr id="58" name="TextBox 57"/>
          <p:cNvSpPr txBox="1"/>
          <p:nvPr/>
        </p:nvSpPr>
        <p:spPr>
          <a:xfrm>
            <a:off x="2371034" y="2160635"/>
            <a:ext cx="1693738" cy="307777"/>
          </a:xfrm>
          <a:prstGeom prst="rect">
            <a:avLst/>
          </a:prstGeom>
          <a:ln w="1905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endParaRPr lang="ru-RU" sz="1400" dirty="0"/>
          </a:p>
        </p:txBody>
      </p:sp>
      <p:sp>
        <p:nvSpPr>
          <p:cNvPr id="59" name="TextBox 58"/>
          <p:cNvSpPr txBox="1"/>
          <p:nvPr/>
        </p:nvSpPr>
        <p:spPr>
          <a:xfrm>
            <a:off x="517194" y="2561464"/>
            <a:ext cx="352619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/>
              <a:t>Постановление о предварительной опеке</a:t>
            </a:r>
            <a:endParaRPr lang="ru-RU" sz="1400" b="1" dirty="0"/>
          </a:p>
        </p:txBody>
      </p:sp>
      <p:sp>
        <p:nvSpPr>
          <p:cNvPr id="60" name="TextBox 59"/>
          <p:cNvSpPr txBox="1"/>
          <p:nvPr/>
        </p:nvSpPr>
        <p:spPr>
          <a:xfrm>
            <a:off x="552424" y="2869241"/>
            <a:ext cx="79208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Номер </a:t>
            </a:r>
            <a:endParaRPr lang="ru-RU" sz="1400" dirty="0"/>
          </a:p>
        </p:txBody>
      </p:sp>
      <p:sp>
        <p:nvSpPr>
          <p:cNvPr id="61" name="TextBox 60"/>
          <p:cNvSpPr txBox="1"/>
          <p:nvPr/>
        </p:nvSpPr>
        <p:spPr>
          <a:xfrm>
            <a:off x="1275281" y="2883617"/>
            <a:ext cx="1062817" cy="307777"/>
          </a:xfrm>
          <a:prstGeom prst="rect">
            <a:avLst/>
          </a:prstGeom>
          <a:ln w="1905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endParaRPr lang="ru-RU" sz="1400" dirty="0"/>
          </a:p>
        </p:txBody>
      </p:sp>
      <p:sp>
        <p:nvSpPr>
          <p:cNvPr id="62" name="TextBox 61"/>
          <p:cNvSpPr txBox="1"/>
          <p:nvPr/>
        </p:nvSpPr>
        <p:spPr>
          <a:xfrm>
            <a:off x="2469543" y="2872079"/>
            <a:ext cx="66177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Дата</a:t>
            </a:r>
            <a:endParaRPr lang="ru-RU" sz="1400" dirty="0"/>
          </a:p>
        </p:txBody>
      </p:sp>
      <p:sp>
        <p:nvSpPr>
          <p:cNvPr id="63" name="TextBox 62"/>
          <p:cNvSpPr txBox="1"/>
          <p:nvPr/>
        </p:nvSpPr>
        <p:spPr>
          <a:xfrm>
            <a:off x="3073558" y="2883616"/>
            <a:ext cx="1062817" cy="307777"/>
          </a:xfrm>
          <a:prstGeom prst="rect">
            <a:avLst/>
          </a:prstGeom>
          <a:ln w="1905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endParaRPr lang="ru-RU" sz="1400" dirty="0"/>
          </a:p>
        </p:txBody>
      </p:sp>
      <p:sp>
        <p:nvSpPr>
          <p:cNvPr id="64" name="TextBox 63"/>
          <p:cNvSpPr txBox="1"/>
          <p:nvPr/>
        </p:nvSpPr>
        <p:spPr>
          <a:xfrm>
            <a:off x="4414656" y="2534000"/>
            <a:ext cx="440581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/>
              <a:t>Постановление о продлении предварительной опеке</a:t>
            </a:r>
            <a:endParaRPr lang="ru-RU" sz="1400" b="1" dirty="0"/>
          </a:p>
        </p:txBody>
      </p:sp>
      <p:sp>
        <p:nvSpPr>
          <p:cNvPr id="65" name="TextBox 64"/>
          <p:cNvSpPr txBox="1"/>
          <p:nvPr/>
        </p:nvSpPr>
        <p:spPr>
          <a:xfrm>
            <a:off x="4499992" y="2841777"/>
            <a:ext cx="79208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Номер </a:t>
            </a:r>
            <a:endParaRPr lang="ru-RU" sz="1400" dirty="0"/>
          </a:p>
        </p:txBody>
      </p:sp>
      <p:sp>
        <p:nvSpPr>
          <p:cNvPr id="66" name="TextBox 65"/>
          <p:cNvSpPr txBox="1"/>
          <p:nvPr/>
        </p:nvSpPr>
        <p:spPr>
          <a:xfrm>
            <a:off x="5271318" y="2882128"/>
            <a:ext cx="1062817" cy="307777"/>
          </a:xfrm>
          <a:prstGeom prst="rect">
            <a:avLst/>
          </a:prstGeom>
          <a:ln w="1905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endParaRPr lang="ru-RU" sz="1400" dirty="0"/>
          </a:p>
        </p:txBody>
      </p:sp>
      <p:sp>
        <p:nvSpPr>
          <p:cNvPr id="67" name="TextBox 66"/>
          <p:cNvSpPr txBox="1"/>
          <p:nvPr/>
        </p:nvSpPr>
        <p:spPr>
          <a:xfrm>
            <a:off x="6617563" y="2869240"/>
            <a:ext cx="66177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Дата</a:t>
            </a:r>
            <a:endParaRPr lang="ru-RU" sz="1400" dirty="0"/>
          </a:p>
        </p:txBody>
      </p:sp>
      <p:sp>
        <p:nvSpPr>
          <p:cNvPr id="68" name="TextBox 67"/>
          <p:cNvSpPr txBox="1"/>
          <p:nvPr/>
        </p:nvSpPr>
        <p:spPr>
          <a:xfrm>
            <a:off x="7314445" y="2869241"/>
            <a:ext cx="1062817" cy="307777"/>
          </a:xfrm>
          <a:prstGeom prst="rect">
            <a:avLst/>
          </a:prstGeom>
          <a:ln w="1905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endParaRPr lang="ru-RU" sz="1400" dirty="0"/>
          </a:p>
        </p:txBody>
      </p:sp>
      <p:sp>
        <p:nvSpPr>
          <p:cNvPr id="69" name="TextBox 68"/>
          <p:cNvSpPr txBox="1"/>
          <p:nvPr/>
        </p:nvSpPr>
        <p:spPr>
          <a:xfrm>
            <a:off x="552424" y="3206982"/>
            <a:ext cx="379516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Наименование муниципального образования</a:t>
            </a:r>
            <a:endParaRPr lang="ru-RU" sz="1400" dirty="0"/>
          </a:p>
        </p:txBody>
      </p:sp>
      <p:sp>
        <p:nvSpPr>
          <p:cNvPr id="70" name="TextBox 69"/>
          <p:cNvSpPr txBox="1"/>
          <p:nvPr/>
        </p:nvSpPr>
        <p:spPr>
          <a:xfrm>
            <a:off x="4540586" y="3198328"/>
            <a:ext cx="379516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Наименование муниципального образования</a:t>
            </a:r>
            <a:endParaRPr lang="ru-RU" sz="1400" dirty="0"/>
          </a:p>
        </p:txBody>
      </p:sp>
      <p:sp>
        <p:nvSpPr>
          <p:cNvPr id="71" name="TextBox 70"/>
          <p:cNvSpPr txBox="1"/>
          <p:nvPr/>
        </p:nvSpPr>
        <p:spPr>
          <a:xfrm>
            <a:off x="651493" y="3514759"/>
            <a:ext cx="3484882" cy="307777"/>
          </a:xfrm>
          <a:prstGeom prst="rect">
            <a:avLst/>
          </a:prstGeom>
          <a:ln w="1905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endParaRPr lang="ru-RU" sz="1400" dirty="0"/>
          </a:p>
        </p:txBody>
      </p:sp>
      <p:sp>
        <p:nvSpPr>
          <p:cNvPr id="72" name="TextBox 71"/>
          <p:cNvSpPr txBox="1"/>
          <p:nvPr/>
        </p:nvSpPr>
        <p:spPr>
          <a:xfrm>
            <a:off x="4653856" y="3514759"/>
            <a:ext cx="3484882" cy="307777"/>
          </a:xfrm>
          <a:prstGeom prst="rect">
            <a:avLst/>
          </a:prstGeom>
          <a:ln w="1905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endParaRPr lang="ru-RU" sz="1400" dirty="0"/>
          </a:p>
        </p:txBody>
      </p:sp>
      <p:sp>
        <p:nvSpPr>
          <p:cNvPr id="73" name="TextBox 72"/>
          <p:cNvSpPr txBox="1"/>
          <p:nvPr/>
        </p:nvSpPr>
        <p:spPr>
          <a:xfrm>
            <a:off x="630835" y="3933056"/>
            <a:ext cx="352619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/>
              <a:t>Постановление о постоянной опеке</a:t>
            </a:r>
            <a:endParaRPr lang="ru-RU" sz="1400" b="1" dirty="0"/>
          </a:p>
        </p:txBody>
      </p:sp>
      <p:sp>
        <p:nvSpPr>
          <p:cNvPr id="74" name="TextBox 73"/>
          <p:cNvSpPr txBox="1"/>
          <p:nvPr/>
        </p:nvSpPr>
        <p:spPr>
          <a:xfrm>
            <a:off x="647496" y="4312841"/>
            <a:ext cx="79208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Номер </a:t>
            </a:r>
            <a:endParaRPr lang="ru-RU" sz="1400" dirty="0"/>
          </a:p>
        </p:txBody>
      </p:sp>
      <p:sp>
        <p:nvSpPr>
          <p:cNvPr id="75" name="TextBox 74"/>
          <p:cNvSpPr txBox="1"/>
          <p:nvPr/>
        </p:nvSpPr>
        <p:spPr>
          <a:xfrm>
            <a:off x="1386682" y="4312840"/>
            <a:ext cx="1062817" cy="307777"/>
          </a:xfrm>
          <a:prstGeom prst="rect">
            <a:avLst/>
          </a:prstGeom>
          <a:ln w="1905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endParaRPr lang="ru-RU" sz="1400" dirty="0"/>
          </a:p>
        </p:txBody>
      </p:sp>
      <p:sp>
        <p:nvSpPr>
          <p:cNvPr id="76" name="TextBox 75"/>
          <p:cNvSpPr txBox="1"/>
          <p:nvPr/>
        </p:nvSpPr>
        <p:spPr>
          <a:xfrm>
            <a:off x="2543506" y="4315924"/>
            <a:ext cx="66177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Дата</a:t>
            </a:r>
            <a:endParaRPr lang="ru-RU" sz="1400" dirty="0"/>
          </a:p>
        </p:txBody>
      </p:sp>
      <p:sp>
        <p:nvSpPr>
          <p:cNvPr id="77" name="TextBox 76"/>
          <p:cNvSpPr txBox="1"/>
          <p:nvPr/>
        </p:nvSpPr>
        <p:spPr>
          <a:xfrm>
            <a:off x="3153328" y="4312839"/>
            <a:ext cx="1062817" cy="307777"/>
          </a:xfrm>
          <a:prstGeom prst="rect">
            <a:avLst/>
          </a:prstGeom>
          <a:ln w="1905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endParaRPr lang="ru-RU" sz="1400" dirty="0"/>
          </a:p>
        </p:txBody>
      </p:sp>
      <p:sp>
        <p:nvSpPr>
          <p:cNvPr id="78" name="TextBox 77"/>
          <p:cNvSpPr txBox="1"/>
          <p:nvPr/>
        </p:nvSpPr>
        <p:spPr>
          <a:xfrm>
            <a:off x="657415" y="4725144"/>
            <a:ext cx="379516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Наименование муниципального образования</a:t>
            </a:r>
            <a:endParaRPr lang="ru-RU" sz="1400" dirty="0"/>
          </a:p>
        </p:txBody>
      </p:sp>
      <p:sp>
        <p:nvSpPr>
          <p:cNvPr id="79" name="TextBox 78"/>
          <p:cNvSpPr txBox="1"/>
          <p:nvPr/>
        </p:nvSpPr>
        <p:spPr>
          <a:xfrm>
            <a:off x="714683" y="5032921"/>
            <a:ext cx="3484882" cy="307777"/>
          </a:xfrm>
          <a:prstGeom prst="rect">
            <a:avLst/>
          </a:prstGeom>
          <a:ln w="1905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endParaRPr lang="ru-RU" sz="1400" dirty="0"/>
          </a:p>
        </p:txBody>
      </p:sp>
      <p:sp>
        <p:nvSpPr>
          <p:cNvPr id="80" name="TextBox 79"/>
          <p:cNvSpPr txBox="1"/>
          <p:nvPr/>
        </p:nvSpPr>
        <p:spPr>
          <a:xfrm>
            <a:off x="4682098" y="3933055"/>
            <a:ext cx="256787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/>
              <a:t>Договор о приемной семье</a:t>
            </a:r>
            <a:endParaRPr lang="ru-RU" sz="1400" b="1" dirty="0"/>
          </a:p>
        </p:txBody>
      </p:sp>
      <p:sp>
        <p:nvSpPr>
          <p:cNvPr id="81" name="TextBox 80"/>
          <p:cNvSpPr txBox="1"/>
          <p:nvPr/>
        </p:nvSpPr>
        <p:spPr>
          <a:xfrm>
            <a:off x="4690046" y="4316918"/>
            <a:ext cx="79208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Номер </a:t>
            </a:r>
            <a:endParaRPr lang="ru-RU" sz="1400" dirty="0"/>
          </a:p>
        </p:txBody>
      </p:sp>
      <p:sp>
        <p:nvSpPr>
          <p:cNvPr id="82" name="TextBox 81"/>
          <p:cNvSpPr txBox="1"/>
          <p:nvPr/>
        </p:nvSpPr>
        <p:spPr>
          <a:xfrm>
            <a:off x="5482134" y="4311351"/>
            <a:ext cx="1062817" cy="307777"/>
          </a:xfrm>
          <a:prstGeom prst="rect">
            <a:avLst/>
          </a:prstGeom>
          <a:ln w="1905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endParaRPr lang="ru-RU" sz="1400" dirty="0"/>
          </a:p>
        </p:txBody>
      </p:sp>
      <p:sp>
        <p:nvSpPr>
          <p:cNvPr id="83" name="TextBox 82"/>
          <p:cNvSpPr txBox="1"/>
          <p:nvPr/>
        </p:nvSpPr>
        <p:spPr>
          <a:xfrm>
            <a:off x="6656322" y="4311350"/>
            <a:ext cx="66177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Дата</a:t>
            </a:r>
            <a:endParaRPr lang="ru-RU" sz="1400" dirty="0"/>
          </a:p>
        </p:txBody>
      </p:sp>
      <p:sp>
        <p:nvSpPr>
          <p:cNvPr id="84" name="TextBox 83"/>
          <p:cNvSpPr txBox="1"/>
          <p:nvPr/>
        </p:nvSpPr>
        <p:spPr>
          <a:xfrm>
            <a:off x="7281496" y="4311349"/>
            <a:ext cx="1062817" cy="307777"/>
          </a:xfrm>
          <a:prstGeom prst="rect">
            <a:avLst/>
          </a:prstGeom>
          <a:ln w="1905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endParaRPr lang="ru-RU" sz="1400" dirty="0"/>
          </a:p>
        </p:txBody>
      </p:sp>
      <p:sp>
        <p:nvSpPr>
          <p:cNvPr id="85" name="TextBox 84"/>
          <p:cNvSpPr txBox="1"/>
          <p:nvPr/>
        </p:nvSpPr>
        <p:spPr>
          <a:xfrm>
            <a:off x="4752020" y="4759427"/>
            <a:ext cx="79208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Срок</a:t>
            </a:r>
            <a:endParaRPr lang="ru-RU" sz="1400" dirty="0"/>
          </a:p>
        </p:txBody>
      </p:sp>
      <p:sp>
        <p:nvSpPr>
          <p:cNvPr id="86" name="TextBox 85"/>
          <p:cNvSpPr txBox="1"/>
          <p:nvPr/>
        </p:nvSpPr>
        <p:spPr>
          <a:xfrm>
            <a:off x="5335589" y="4790205"/>
            <a:ext cx="3484882" cy="276999"/>
          </a:xfrm>
          <a:prstGeom prst="rect">
            <a:avLst/>
          </a:prstGeom>
          <a:ln w="1905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1200" i="1" dirty="0" smtClean="0"/>
              <a:t>с возможностью автоматического оповещения</a:t>
            </a:r>
            <a:endParaRPr lang="ru-RU" sz="1200" i="1" dirty="0"/>
          </a:p>
        </p:txBody>
      </p:sp>
      <p:sp>
        <p:nvSpPr>
          <p:cNvPr id="87" name="TextBox 86"/>
          <p:cNvSpPr txBox="1"/>
          <p:nvPr/>
        </p:nvSpPr>
        <p:spPr>
          <a:xfrm>
            <a:off x="5394865" y="5946702"/>
            <a:ext cx="1005873" cy="307777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400" dirty="0" smtClean="0"/>
              <a:t>сохранить</a:t>
            </a:r>
            <a:endParaRPr lang="ru-RU" sz="1400" dirty="0"/>
          </a:p>
        </p:txBody>
      </p:sp>
      <p:sp>
        <p:nvSpPr>
          <p:cNvPr id="88" name="TextBox 87"/>
          <p:cNvSpPr txBox="1"/>
          <p:nvPr/>
        </p:nvSpPr>
        <p:spPr>
          <a:xfrm>
            <a:off x="6862337" y="5946703"/>
            <a:ext cx="1005873" cy="307777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400" dirty="0" smtClean="0"/>
              <a:t>закрыть</a:t>
            </a:r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10599620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Фигура, имеющая форму буквы L 4"/>
          <p:cNvSpPr/>
          <p:nvPr/>
        </p:nvSpPr>
        <p:spPr>
          <a:xfrm>
            <a:off x="189363" y="214489"/>
            <a:ext cx="8858968" cy="6495849"/>
          </a:xfrm>
          <a:prstGeom prst="corner">
            <a:avLst>
              <a:gd name="adj1" fmla="val 88661"/>
              <a:gd name="adj2" fmla="val 14492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1" name="Прямоугольник с одним скругленным углом 20"/>
          <p:cNvSpPr/>
          <p:nvPr/>
        </p:nvSpPr>
        <p:spPr>
          <a:xfrm>
            <a:off x="1103837" y="400255"/>
            <a:ext cx="720080" cy="549293"/>
          </a:xfrm>
          <a:prstGeom prst="round1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Прямоугольник с одним скругленным углом 28"/>
          <p:cNvSpPr/>
          <p:nvPr/>
        </p:nvSpPr>
        <p:spPr>
          <a:xfrm>
            <a:off x="1813712" y="400255"/>
            <a:ext cx="720080" cy="549293"/>
          </a:xfrm>
          <a:prstGeom prst="round1Rect">
            <a:avLst/>
          </a:prstGeom>
          <a:pattFill prst="pct25">
            <a:fgClr>
              <a:schemeClr val="accent1"/>
            </a:fgClr>
            <a:bgClr>
              <a:schemeClr val="bg1"/>
            </a:bgClr>
          </a:patt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Прямоугольник с одним скругленным углом 29"/>
          <p:cNvSpPr/>
          <p:nvPr/>
        </p:nvSpPr>
        <p:spPr>
          <a:xfrm>
            <a:off x="2521820" y="400255"/>
            <a:ext cx="720080" cy="549293"/>
          </a:xfrm>
          <a:prstGeom prst="round1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Прямоугольник с одним скругленным углом 30"/>
          <p:cNvSpPr/>
          <p:nvPr/>
        </p:nvSpPr>
        <p:spPr>
          <a:xfrm>
            <a:off x="3241900" y="400255"/>
            <a:ext cx="720080" cy="549293"/>
          </a:xfrm>
          <a:prstGeom prst="round1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Прямоугольник с одним скругленным углом 31"/>
          <p:cNvSpPr/>
          <p:nvPr/>
        </p:nvSpPr>
        <p:spPr>
          <a:xfrm>
            <a:off x="3962020" y="400255"/>
            <a:ext cx="720080" cy="549293"/>
          </a:xfrm>
          <a:prstGeom prst="round1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Прямоугольник с одним скругленным углом 32"/>
          <p:cNvSpPr/>
          <p:nvPr/>
        </p:nvSpPr>
        <p:spPr>
          <a:xfrm>
            <a:off x="4682100" y="400256"/>
            <a:ext cx="720080" cy="549292"/>
          </a:xfrm>
          <a:prstGeom prst="round1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Прямоугольник с одним скругленным углом 33"/>
          <p:cNvSpPr/>
          <p:nvPr/>
        </p:nvSpPr>
        <p:spPr>
          <a:xfrm>
            <a:off x="5402180" y="400256"/>
            <a:ext cx="720080" cy="549292"/>
          </a:xfrm>
          <a:prstGeom prst="round1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Прямоугольник с одним скругленным углом 34"/>
          <p:cNvSpPr/>
          <p:nvPr/>
        </p:nvSpPr>
        <p:spPr>
          <a:xfrm>
            <a:off x="6122260" y="407237"/>
            <a:ext cx="720080" cy="542311"/>
          </a:xfrm>
          <a:prstGeom prst="round1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Прямоугольник с одним скругленным углом 35"/>
          <p:cNvSpPr/>
          <p:nvPr/>
        </p:nvSpPr>
        <p:spPr>
          <a:xfrm>
            <a:off x="6842340" y="420240"/>
            <a:ext cx="720080" cy="529309"/>
          </a:xfrm>
          <a:prstGeom prst="round1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Прямоугольник с одним скругленным углом 36"/>
          <p:cNvSpPr/>
          <p:nvPr/>
        </p:nvSpPr>
        <p:spPr>
          <a:xfrm>
            <a:off x="7568271" y="404935"/>
            <a:ext cx="720080" cy="544613"/>
          </a:xfrm>
          <a:prstGeom prst="round1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TextBox 37"/>
          <p:cNvSpPr txBox="1"/>
          <p:nvPr/>
        </p:nvSpPr>
        <p:spPr>
          <a:xfrm>
            <a:off x="189363" y="420315"/>
            <a:ext cx="9361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00" dirty="0" smtClean="0"/>
              <a:t>Сведения</a:t>
            </a:r>
          </a:p>
          <a:p>
            <a:r>
              <a:rPr lang="ru-RU" sz="900" dirty="0" smtClean="0"/>
              <a:t>о подопечном</a:t>
            </a:r>
            <a:endParaRPr lang="ru-RU" sz="900" dirty="0"/>
          </a:p>
        </p:txBody>
      </p:sp>
      <p:sp>
        <p:nvSpPr>
          <p:cNvPr id="39" name="TextBox 38"/>
          <p:cNvSpPr txBox="1"/>
          <p:nvPr/>
        </p:nvSpPr>
        <p:spPr>
          <a:xfrm>
            <a:off x="1806690" y="450991"/>
            <a:ext cx="6882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00" dirty="0"/>
              <a:t>У</a:t>
            </a:r>
            <a:r>
              <a:rPr lang="ru-RU" sz="900" dirty="0" smtClean="0"/>
              <a:t>становлении опеки</a:t>
            </a:r>
            <a:endParaRPr lang="ru-RU" sz="900" dirty="0"/>
          </a:p>
        </p:txBody>
      </p:sp>
      <p:sp>
        <p:nvSpPr>
          <p:cNvPr id="41" name="TextBox 40"/>
          <p:cNvSpPr txBox="1"/>
          <p:nvPr/>
        </p:nvSpPr>
        <p:spPr>
          <a:xfrm>
            <a:off x="1138322" y="491034"/>
            <a:ext cx="72008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00" dirty="0" smtClean="0"/>
              <a:t>Родители</a:t>
            </a:r>
            <a:endParaRPr lang="ru-RU" sz="900" dirty="0"/>
          </a:p>
        </p:txBody>
      </p:sp>
      <p:sp>
        <p:nvSpPr>
          <p:cNvPr id="42" name="TextBox 41"/>
          <p:cNvSpPr txBox="1"/>
          <p:nvPr/>
        </p:nvSpPr>
        <p:spPr>
          <a:xfrm>
            <a:off x="2524847" y="506641"/>
            <a:ext cx="72008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00" dirty="0" smtClean="0"/>
              <a:t>Опекуны</a:t>
            </a:r>
            <a:endParaRPr lang="ru-RU" sz="900" dirty="0"/>
          </a:p>
        </p:txBody>
      </p:sp>
      <p:sp>
        <p:nvSpPr>
          <p:cNvPr id="43" name="TextBox 42"/>
          <p:cNvSpPr txBox="1"/>
          <p:nvPr/>
        </p:nvSpPr>
        <p:spPr>
          <a:xfrm>
            <a:off x="3244927" y="506627"/>
            <a:ext cx="72008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00" dirty="0" smtClean="0"/>
              <a:t>Здоровье</a:t>
            </a:r>
            <a:endParaRPr lang="ru-RU" sz="900" dirty="0"/>
          </a:p>
        </p:txBody>
      </p:sp>
      <p:sp>
        <p:nvSpPr>
          <p:cNvPr id="44" name="TextBox 43"/>
          <p:cNvSpPr txBox="1"/>
          <p:nvPr/>
        </p:nvSpPr>
        <p:spPr>
          <a:xfrm>
            <a:off x="3938000" y="520241"/>
            <a:ext cx="7441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00" dirty="0" smtClean="0"/>
              <a:t>Имущество</a:t>
            </a:r>
            <a:endParaRPr lang="ru-RU" sz="900" dirty="0"/>
          </a:p>
        </p:txBody>
      </p:sp>
      <p:sp>
        <p:nvSpPr>
          <p:cNvPr id="45" name="TextBox 44"/>
          <p:cNvSpPr txBox="1"/>
          <p:nvPr/>
        </p:nvSpPr>
        <p:spPr>
          <a:xfrm>
            <a:off x="4599252" y="520241"/>
            <a:ext cx="86608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00" dirty="0" smtClean="0"/>
              <a:t>Образование</a:t>
            </a:r>
            <a:endParaRPr lang="ru-RU" sz="900" dirty="0"/>
          </a:p>
        </p:txBody>
      </p:sp>
      <p:sp>
        <p:nvSpPr>
          <p:cNvPr id="46" name="TextBox 45"/>
          <p:cNvSpPr txBox="1"/>
          <p:nvPr/>
        </p:nvSpPr>
        <p:spPr>
          <a:xfrm>
            <a:off x="5394865" y="494182"/>
            <a:ext cx="7200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00" dirty="0" smtClean="0"/>
              <a:t>Родствен</a:t>
            </a:r>
          </a:p>
          <a:p>
            <a:pPr algn="ctr"/>
            <a:r>
              <a:rPr lang="ru-RU" sz="900" dirty="0" err="1" smtClean="0"/>
              <a:t>ники</a:t>
            </a:r>
            <a:endParaRPr lang="ru-RU" sz="900" dirty="0"/>
          </a:p>
        </p:txBody>
      </p:sp>
      <p:sp>
        <p:nvSpPr>
          <p:cNvPr id="47" name="TextBox 46"/>
          <p:cNvSpPr txBox="1"/>
          <p:nvPr/>
        </p:nvSpPr>
        <p:spPr>
          <a:xfrm>
            <a:off x="6122260" y="520241"/>
            <a:ext cx="72008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00" dirty="0" smtClean="0"/>
              <a:t>Доходы</a:t>
            </a:r>
            <a:endParaRPr lang="ru-RU" sz="900" dirty="0"/>
          </a:p>
        </p:txBody>
      </p:sp>
      <p:sp>
        <p:nvSpPr>
          <p:cNvPr id="48" name="TextBox 47"/>
          <p:cNvSpPr txBox="1"/>
          <p:nvPr/>
        </p:nvSpPr>
        <p:spPr>
          <a:xfrm>
            <a:off x="6842340" y="441717"/>
            <a:ext cx="720080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00" dirty="0" smtClean="0"/>
              <a:t>Жилищная обеспеченность</a:t>
            </a:r>
            <a:endParaRPr lang="ru-RU" sz="900" dirty="0"/>
          </a:p>
        </p:txBody>
      </p:sp>
      <p:sp>
        <p:nvSpPr>
          <p:cNvPr id="50" name="TextBox 49"/>
          <p:cNvSpPr txBox="1"/>
          <p:nvPr/>
        </p:nvSpPr>
        <p:spPr>
          <a:xfrm>
            <a:off x="7560331" y="503622"/>
            <a:ext cx="7200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00" dirty="0" smtClean="0"/>
              <a:t>Снятие</a:t>
            </a:r>
          </a:p>
          <a:p>
            <a:pPr algn="ctr"/>
            <a:r>
              <a:rPr lang="ru-RU" sz="900" dirty="0" smtClean="0"/>
              <a:t>с учета</a:t>
            </a:r>
            <a:endParaRPr lang="ru-RU" sz="900" dirty="0"/>
          </a:p>
        </p:txBody>
      </p:sp>
      <p:sp>
        <p:nvSpPr>
          <p:cNvPr id="51" name="Прямоугольник с одним скругленным углом 50"/>
          <p:cNvSpPr/>
          <p:nvPr/>
        </p:nvSpPr>
        <p:spPr>
          <a:xfrm>
            <a:off x="8280411" y="400257"/>
            <a:ext cx="720080" cy="549292"/>
          </a:xfrm>
          <a:prstGeom prst="round1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2" name="TextBox 51"/>
          <p:cNvSpPr txBox="1"/>
          <p:nvPr/>
        </p:nvSpPr>
        <p:spPr>
          <a:xfrm>
            <a:off x="8288351" y="361728"/>
            <a:ext cx="7200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00" dirty="0" smtClean="0"/>
              <a:t>Дополнительная информация</a:t>
            </a:r>
            <a:endParaRPr lang="ru-RU" sz="900" dirty="0"/>
          </a:p>
        </p:txBody>
      </p:sp>
      <p:cxnSp>
        <p:nvCxnSpPr>
          <p:cNvPr id="26" name="Прямая соединительная линия 25"/>
          <p:cNvCxnSpPr/>
          <p:nvPr/>
        </p:nvCxnSpPr>
        <p:spPr>
          <a:xfrm>
            <a:off x="189363" y="1196752"/>
            <a:ext cx="1862357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единительная линия 26"/>
          <p:cNvCxnSpPr/>
          <p:nvPr/>
        </p:nvCxnSpPr>
        <p:spPr>
          <a:xfrm>
            <a:off x="2051720" y="1196752"/>
            <a:ext cx="0" cy="72008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единительная линия 27"/>
          <p:cNvCxnSpPr/>
          <p:nvPr/>
        </p:nvCxnSpPr>
        <p:spPr>
          <a:xfrm>
            <a:off x="2051720" y="1903264"/>
            <a:ext cx="6984776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6412" y="1336527"/>
            <a:ext cx="1363460" cy="566737"/>
          </a:xfrm>
          <a:prstGeom prst="rect">
            <a:avLst/>
          </a:prstGeom>
          <a:pattFill prst="pct25">
            <a:fgClr>
              <a:schemeClr val="accent1"/>
            </a:fgClr>
            <a:bgClr>
              <a:schemeClr val="bg1"/>
            </a:bgClr>
          </a:pattFill>
          <a:ln>
            <a:noFill/>
          </a:ln>
          <a:effectLst/>
        </p:spPr>
      </p:pic>
      <p:pic>
        <p:nvPicPr>
          <p:cNvPr id="49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04687" y="1336527"/>
            <a:ext cx="1277411" cy="5667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3" name="TextBox 52"/>
          <p:cNvSpPr txBox="1"/>
          <p:nvPr/>
        </p:nvSpPr>
        <p:spPr>
          <a:xfrm>
            <a:off x="552424" y="1389519"/>
            <a:ext cx="1102826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050" dirty="0" smtClean="0"/>
              <a:t>Установление опеки</a:t>
            </a:r>
            <a:endParaRPr lang="ru-RU" sz="1050" dirty="0"/>
          </a:p>
        </p:txBody>
      </p:sp>
      <p:sp>
        <p:nvSpPr>
          <p:cNvPr id="54" name="TextBox 53"/>
          <p:cNvSpPr txBox="1"/>
          <p:nvPr/>
        </p:nvSpPr>
        <p:spPr>
          <a:xfrm>
            <a:off x="2186729" y="1331354"/>
            <a:ext cx="1102826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050" b="1" dirty="0" smtClean="0"/>
              <a:t>Выплата денежных средств</a:t>
            </a:r>
            <a:endParaRPr lang="ru-RU" sz="1050" b="1" dirty="0"/>
          </a:p>
        </p:txBody>
      </p:sp>
      <p:sp>
        <p:nvSpPr>
          <p:cNvPr id="55" name="TextBox 54"/>
          <p:cNvSpPr txBox="1"/>
          <p:nvPr/>
        </p:nvSpPr>
        <p:spPr>
          <a:xfrm>
            <a:off x="3513359" y="1412145"/>
            <a:ext cx="1102826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050" dirty="0" smtClean="0"/>
              <a:t>Постановка</a:t>
            </a:r>
          </a:p>
          <a:p>
            <a:pPr algn="ctr"/>
            <a:r>
              <a:rPr lang="ru-RU" sz="1050" dirty="0" smtClean="0"/>
              <a:t>на учет</a:t>
            </a:r>
            <a:endParaRPr lang="ru-RU" sz="1050" dirty="0"/>
          </a:p>
        </p:txBody>
      </p:sp>
      <p:cxnSp>
        <p:nvCxnSpPr>
          <p:cNvPr id="56" name="Прямая соединительная линия 55"/>
          <p:cNvCxnSpPr/>
          <p:nvPr/>
        </p:nvCxnSpPr>
        <p:spPr>
          <a:xfrm flipH="1">
            <a:off x="177528" y="1903264"/>
            <a:ext cx="1874192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TextBox 56"/>
          <p:cNvSpPr txBox="1"/>
          <p:nvPr/>
        </p:nvSpPr>
        <p:spPr>
          <a:xfrm>
            <a:off x="404886" y="2132856"/>
            <a:ext cx="470287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/>
              <a:t>Постановление о назначении выплаты денежных средств</a:t>
            </a:r>
            <a:endParaRPr lang="ru-RU" sz="1400" b="1" dirty="0"/>
          </a:p>
        </p:txBody>
      </p:sp>
      <p:sp>
        <p:nvSpPr>
          <p:cNvPr id="58" name="TextBox 57"/>
          <p:cNvSpPr txBox="1"/>
          <p:nvPr/>
        </p:nvSpPr>
        <p:spPr>
          <a:xfrm>
            <a:off x="466970" y="2440633"/>
            <a:ext cx="79208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Номер </a:t>
            </a:r>
            <a:endParaRPr lang="ru-RU" sz="1400" dirty="0"/>
          </a:p>
        </p:txBody>
      </p:sp>
      <p:sp>
        <p:nvSpPr>
          <p:cNvPr id="59" name="TextBox 58"/>
          <p:cNvSpPr txBox="1"/>
          <p:nvPr/>
        </p:nvSpPr>
        <p:spPr>
          <a:xfrm>
            <a:off x="1275281" y="2440633"/>
            <a:ext cx="1062817" cy="307777"/>
          </a:xfrm>
          <a:prstGeom prst="rect">
            <a:avLst/>
          </a:prstGeom>
          <a:ln w="1905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endParaRPr lang="ru-RU" sz="1400" dirty="0"/>
          </a:p>
        </p:txBody>
      </p:sp>
      <p:sp>
        <p:nvSpPr>
          <p:cNvPr id="60" name="TextBox 59"/>
          <p:cNvSpPr txBox="1"/>
          <p:nvPr/>
        </p:nvSpPr>
        <p:spPr>
          <a:xfrm>
            <a:off x="2425440" y="2440631"/>
            <a:ext cx="66177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Дата</a:t>
            </a:r>
            <a:endParaRPr lang="ru-RU" sz="1400" dirty="0"/>
          </a:p>
        </p:txBody>
      </p:sp>
      <p:sp>
        <p:nvSpPr>
          <p:cNvPr id="61" name="TextBox 60"/>
          <p:cNvSpPr txBox="1"/>
          <p:nvPr/>
        </p:nvSpPr>
        <p:spPr>
          <a:xfrm>
            <a:off x="3070531" y="2440633"/>
            <a:ext cx="1062817" cy="307777"/>
          </a:xfrm>
          <a:prstGeom prst="rect">
            <a:avLst/>
          </a:prstGeom>
          <a:ln w="1905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endParaRPr lang="ru-RU" sz="1400" dirty="0"/>
          </a:p>
        </p:txBody>
      </p:sp>
      <p:sp>
        <p:nvSpPr>
          <p:cNvPr id="62" name="TextBox 61"/>
          <p:cNvSpPr txBox="1"/>
          <p:nvPr/>
        </p:nvSpPr>
        <p:spPr>
          <a:xfrm>
            <a:off x="477454" y="2749361"/>
            <a:ext cx="379516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Наименование муниципального образования</a:t>
            </a:r>
            <a:endParaRPr lang="ru-RU" sz="1400" dirty="0"/>
          </a:p>
        </p:txBody>
      </p:sp>
      <p:sp>
        <p:nvSpPr>
          <p:cNvPr id="63" name="TextBox 62"/>
          <p:cNvSpPr txBox="1"/>
          <p:nvPr/>
        </p:nvSpPr>
        <p:spPr>
          <a:xfrm>
            <a:off x="558510" y="3059102"/>
            <a:ext cx="3484882" cy="307777"/>
          </a:xfrm>
          <a:prstGeom prst="rect">
            <a:avLst/>
          </a:prstGeom>
          <a:ln w="1905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endParaRPr lang="ru-RU" sz="1400" dirty="0"/>
          </a:p>
        </p:txBody>
      </p:sp>
      <p:sp>
        <p:nvSpPr>
          <p:cNvPr id="64" name="TextBox 63"/>
          <p:cNvSpPr txBox="1"/>
          <p:nvPr/>
        </p:nvSpPr>
        <p:spPr>
          <a:xfrm>
            <a:off x="5042140" y="2453798"/>
            <a:ext cx="303747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Начало выплат денежных средств</a:t>
            </a:r>
            <a:endParaRPr lang="ru-RU" sz="1400" dirty="0"/>
          </a:p>
        </p:txBody>
      </p:sp>
      <p:sp>
        <p:nvSpPr>
          <p:cNvPr id="65" name="TextBox 64"/>
          <p:cNvSpPr txBox="1"/>
          <p:nvPr/>
        </p:nvSpPr>
        <p:spPr>
          <a:xfrm>
            <a:off x="5147161" y="2820024"/>
            <a:ext cx="1492072" cy="307777"/>
          </a:xfrm>
          <a:prstGeom prst="rect">
            <a:avLst/>
          </a:prstGeom>
          <a:ln w="1905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endParaRPr lang="ru-RU" sz="1400" dirty="0"/>
          </a:p>
        </p:txBody>
      </p:sp>
      <p:sp>
        <p:nvSpPr>
          <p:cNvPr id="66" name="TextBox 65"/>
          <p:cNvSpPr txBox="1"/>
          <p:nvPr/>
        </p:nvSpPr>
        <p:spPr>
          <a:xfrm>
            <a:off x="345087" y="3501008"/>
            <a:ext cx="470287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/>
              <a:t>Постановление о назначении выплаты денежных средств</a:t>
            </a:r>
            <a:endParaRPr lang="ru-RU" sz="1400" b="1" dirty="0"/>
          </a:p>
        </p:txBody>
      </p:sp>
      <p:sp>
        <p:nvSpPr>
          <p:cNvPr id="67" name="TextBox 66"/>
          <p:cNvSpPr txBox="1"/>
          <p:nvPr/>
        </p:nvSpPr>
        <p:spPr>
          <a:xfrm>
            <a:off x="506828" y="3834109"/>
            <a:ext cx="79208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Номер </a:t>
            </a:r>
            <a:endParaRPr lang="ru-RU" sz="1400" dirty="0"/>
          </a:p>
        </p:txBody>
      </p:sp>
      <p:sp>
        <p:nvSpPr>
          <p:cNvPr id="68" name="TextBox 67"/>
          <p:cNvSpPr txBox="1"/>
          <p:nvPr/>
        </p:nvSpPr>
        <p:spPr>
          <a:xfrm>
            <a:off x="1259058" y="3834108"/>
            <a:ext cx="1062817" cy="307777"/>
          </a:xfrm>
          <a:prstGeom prst="rect">
            <a:avLst/>
          </a:prstGeom>
          <a:ln w="1905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endParaRPr lang="ru-RU" sz="1400" dirty="0"/>
          </a:p>
        </p:txBody>
      </p:sp>
      <p:sp>
        <p:nvSpPr>
          <p:cNvPr id="69" name="TextBox 68"/>
          <p:cNvSpPr txBox="1"/>
          <p:nvPr/>
        </p:nvSpPr>
        <p:spPr>
          <a:xfrm>
            <a:off x="2494989" y="3833211"/>
            <a:ext cx="66177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Дата</a:t>
            </a:r>
            <a:endParaRPr lang="ru-RU" sz="1400" dirty="0"/>
          </a:p>
        </p:txBody>
      </p:sp>
      <p:sp>
        <p:nvSpPr>
          <p:cNvPr id="70" name="TextBox 69"/>
          <p:cNvSpPr txBox="1"/>
          <p:nvPr/>
        </p:nvSpPr>
        <p:spPr>
          <a:xfrm>
            <a:off x="3087211" y="3808784"/>
            <a:ext cx="1062817" cy="307777"/>
          </a:xfrm>
          <a:prstGeom prst="rect">
            <a:avLst/>
          </a:prstGeom>
          <a:ln w="1905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endParaRPr lang="ru-RU" sz="1400" dirty="0"/>
          </a:p>
        </p:txBody>
      </p:sp>
      <p:sp>
        <p:nvSpPr>
          <p:cNvPr id="71" name="TextBox 70"/>
          <p:cNvSpPr txBox="1"/>
          <p:nvPr/>
        </p:nvSpPr>
        <p:spPr>
          <a:xfrm>
            <a:off x="552424" y="4221088"/>
            <a:ext cx="379516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Наименование муниципального образования</a:t>
            </a:r>
            <a:endParaRPr lang="ru-RU" sz="1400" dirty="0"/>
          </a:p>
        </p:txBody>
      </p:sp>
      <p:sp>
        <p:nvSpPr>
          <p:cNvPr id="72" name="TextBox 71"/>
          <p:cNvSpPr txBox="1"/>
          <p:nvPr/>
        </p:nvSpPr>
        <p:spPr>
          <a:xfrm>
            <a:off x="579434" y="4536880"/>
            <a:ext cx="3484882" cy="307777"/>
          </a:xfrm>
          <a:prstGeom prst="rect">
            <a:avLst/>
          </a:prstGeom>
          <a:ln w="1905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endParaRPr lang="ru-RU" sz="1400" dirty="0"/>
          </a:p>
        </p:txBody>
      </p:sp>
      <p:sp>
        <p:nvSpPr>
          <p:cNvPr id="73" name="TextBox 72"/>
          <p:cNvSpPr txBox="1"/>
          <p:nvPr/>
        </p:nvSpPr>
        <p:spPr>
          <a:xfrm>
            <a:off x="5089581" y="3834109"/>
            <a:ext cx="314549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Окончание выплат денежных средств</a:t>
            </a:r>
            <a:endParaRPr lang="ru-RU" sz="1400" dirty="0"/>
          </a:p>
        </p:txBody>
      </p:sp>
      <p:sp>
        <p:nvSpPr>
          <p:cNvPr id="74" name="TextBox 73"/>
          <p:cNvSpPr txBox="1"/>
          <p:nvPr/>
        </p:nvSpPr>
        <p:spPr>
          <a:xfrm>
            <a:off x="5170254" y="4221086"/>
            <a:ext cx="1492072" cy="307777"/>
          </a:xfrm>
          <a:prstGeom prst="rect">
            <a:avLst/>
          </a:prstGeom>
          <a:ln w="1905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endParaRPr lang="ru-RU" sz="1400" dirty="0"/>
          </a:p>
        </p:txBody>
      </p:sp>
      <p:sp>
        <p:nvSpPr>
          <p:cNvPr id="75" name="TextBox 74"/>
          <p:cNvSpPr txBox="1"/>
          <p:nvPr/>
        </p:nvSpPr>
        <p:spPr>
          <a:xfrm>
            <a:off x="536441" y="5015837"/>
            <a:ext cx="264392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Причина прекращения выплат</a:t>
            </a:r>
            <a:endParaRPr lang="ru-RU" sz="1400" dirty="0"/>
          </a:p>
        </p:txBody>
      </p:sp>
      <p:sp>
        <p:nvSpPr>
          <p:cNvPr id="76" name="TextBox 75"/>
          <p:cNvSpPr txBox="1"/>
          <p:nvPr/>
        </p:nvSpPr>
        <p:spPr>
          <a:xfrm>
            <a:off x="3177444" y="5015837"/>
            <a:ext cx="3484882" cy="307777"/>
          </a:xfrm>
          <a:prstGeom prst="rect">
            <a:avLst/>
          </a:prstGeom>
          <a:ln w="1905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endParaRPr lang="ru-RU" sz="1400" dirty="0"/>
          </a:p>
        </p:txBody>
      </p:sp>
      <p:sp>
        <p:nvSpPr>
          <p:cNvPr id="77" name="TextBox 76"/>
          <p:cNvSpPr txBox="1"/>
          <p:nvPr/>
        </p:nvSpPr>
        <p:spPr>
          <a:xfrm>
            <a:off x="5394865" y="5946702"/>
            <a:ext cx="1005873" cy="307777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400" dirty="0" smtClean="0"/>
              <a:t>сохранить</a:t>
            </a:r>
            <a:endParaRPr lang="ru-RU" sz="1400" dirty="0"/>
          </a:p>
        </p:txBody>
      </p:sp>
      <p:sp>
        <p:nvSpPr>
          <p:cNvPr id="78" name="TextBox 77"/>
          <p:cNvSpPr txBox="1"/>
          <p:nvPr/>
        </p:nvSpPr>
        <p:spPr>
          <a:xfrm>
            <a:off x="6862337" y="5946703"/>
            <a:ext cx="1005873" cy="307777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400" dirty="0" smtClean="0"/>
              <a:t>закрыть</a:t>
            </a:r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11048741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Фигура, имеющая форму буквы L 4"/>
          <p:cNvSpPr/>
          <p:nvPr/>
        </p:nvSpPr>
        <p:spPr>
          <a:xfrm>
            <a:off x="177528" y="214491"/>
            <a:ext cx="8858968" cy="6495849"/>
          </a:xfrm>
          <a:prstGeom prst="corner">
            <a:avLst>
              <a:gd name="adj1" fmla="val 88661"/>
              <a:gd name="adj2" fmla="val 14492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1" name="Прямоугольник с одним скругленным углом 20"/>
          <p:cNvSpPr/>
          <p:nvPr/>
        </p:nvSpPr>
        <p:spPr>
          <a:xfrm>
            <a:off x="1103837" y="400255"/>
            <a:ext cx="720080" cy="549293"/>
          </a:xfrm>
          <a:prstGeom prst="round1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Прямоугольник с одним скругленным углом 28"/>
          <p:cNvSpPr/>
          <p:nvPr/>
        </p:nvSpPr>
        <p:spPr>
          <a:xfrm>
            <a:off x="1813712" y="400255"/>
            <a:ext cx="720080" cy="549293"/>
          </a:xfrm>
          <a:prstGeom prst="round1Rect">
            <a:avLst/>
          </a:prstGeom>
          <a:pattFill prst="pct25">
            <a:fgClr>
              <a:schemeClr val="accent1"/>
            </a:fgClr>
            <a:bgClr>
              <a:schemeClr val="bg1"/>
            </a:bgClr>
          </a:patt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Прямоугольник с одним скругленным углом 29"/>
          <p:cNvSpPr/>
          <p:nvPr/>
        </p:nvSpPr>
        <p:spPr>
          <a:xfrm>
            <a:off x="2521820" y="400255"/>
            <a:ext cx="720080" cy="549293"/>
          </a:xfrm>
          <a:prstGeom prst="round1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Прямоугольник с одним скругленным углом 30"/>
          <p:cNvSpPr/>
          <p:nvPr/>
        </p:nvSpPr>
        <p:spPr>
          <a:xfrm>
            <a:off x="3241900" y="400255"/>
            <a:ext cx="720080" cy="549293"/>
          </a:xfrm>
          <a:prstGeom prst="round1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Прямоугольник с одним скругленным углом 31"/>
          <p:cNvSpPr/>
          <p:nvPr/>
        </p:nvSpPr>
        <p:spPr>
          <a:xfrm>
            <a:off x="3962020" y="400255"/>
            <a:ext cx="720080" cy="549293"/>
          </a:xfrm>
          <a:prstGeom prst="round1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Прямоугольник с одним скругленным углом 32"/>
          <p:cNvSpPr/>
          <p:nvPr/>
        </p:nvSpPr>
        <p:spPr>
          <a:xfrm>
            <a:off x="4682100" y="400256"/>
            <a:ext cx="720080" cy="549292"/>
          </a:xfrm>
          <a:prstGeom prst="round1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Прямоугольник с одним скругленным углом 33"/>
          <p:cNvSpPr/>
          <p:nvPr/>
        </p:nvSpPr>
        <p:spPr>
          <a:xfrm>
            <a:off x="5402180" y="400256"/>
            <a:ext cx="720080" cy="549292"/>
          </a:xfrm>
          <a:prstGeom prst="round1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Прямоугольник с одним скругленным углом 34"/>
          <p:cNvSpPr/>
          <p:nvPr/>
        </p:nvSpPr>
        <p:spPr>
          <a:xfrm>
            <a:off x="6122260" y="407237"/>
            <a:ext cx="720080" cy="542311"/>
          </a:xfrm>
          <a:prstGeom prst="round1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Прямоугольник с одним скругленным углом 35"/>
          <p:cNvSpPr/>
          <p:nvPr/>
        </p:nvSpPr>
        <p:spPr>
          <a:xfrm>
            <a:off x="6842340" y="420240"/>
            <a:ext cx="720080" cy="529309"/>
          </a:xfrm>
          <a:prstGeom prst="round1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Прямоугольник с одним скругленным углом 36"/>
          <p:cNvSpPr/>
          <p:nvPr/>
        </p:nvSpPr>
        <p:spPr>
          <a:xfrm>
            <a:off x="7568271" y="404935"/>
            <a:ext cx="720080" cy="544613"/>
          </a:xfrm>
          <a:prstGeom prst="round1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TextBox 37"/>
          <p:cNvSpPr txBox="1"/>
          <p:nvPr/>
        </p:nvSpPr>
        <p:spPr>
          <a:xfrm>
            <a:off x="189363" y="420315"/>
            <a:ext cx="9361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00" dirty="0" smtClean="0"/>
              <a:t>Сведения</a:t>
            </a:r>
          </a:p>
          <a:p>
            <a:r>
              <a:rPr lang="ru-RU" sz="900" dirty="0" smtClean="0"/>
              <a:t>о подопечном</a:t>
            </a:r>
            <a:endParaRPr lang="ru-RU" sz="900" dirty="0"/>
          </a:p>
        </p:txBody>
      </p:sp>
      <p:sp>
        <p:nvSpPr>
          <p:cNvPr id="39" name="TextBox 38"/>
          <p:cNvSpPr txBox="1"/>
          <p:nvPr/>
        </p:nvSpPr>
        <p:spPr>
          <a:xfrm>
            <a:off x="1806690" y="450991"/>
            <a:ext cx="6882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00" dirty="0"/>
              <a:t>У</a:t>
            </a:r>
            <a:r>
              <a:rPr lang="ru-RU" sz="900" dirty="0" smtClean="0"/>
              <a:t>становлении опеки</a:t>
            </a:r>
            <a:endParaRPr lang="ru-RU" sz="900" dirty="0"/>
          </a:p>
        </p:txBody>
      </p:sp>
      <p:sp>
        <p:nvSpPr>
          <p:cNvPr id="41" name="TextBox 40"/>
          <p:cNvSpPr txBox="1"/>
          <p:nvPr/>
        </p:nvSpPr>
        <p:spPr>
          <a:xfrm>
            <a:off x="1138322" y="491034"/>
            <a:ext cx="72008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00" dirty="0" smtClean="0"/>
              <a:t>Родители</a:t>
            </a:r>
            <a:endParaRPr lang="ru-RU" sz="900" dirty="0"/>
          </a:p>
        </p:txBody>
      </p:sp>
      <p:sp>
        <p:nvSpPr>
          <p:cNvPr id="42" name="TextBox 41"/>
          <p:cNvSpPr txBox="1"/>
          <p:nvPr/>
        </p:nvSpPr>
        <p:spPr>
          <a:xfrm>
            <a:off x="2524847" y="506641"/>
            <a:ext cx="72008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00" dirty="0" smtClean="0"/>
              <a:t>Опекуны</a:t>
            </a:r>
            <a:endParaRPr lang="ru-RU" sz="900" dirty="0"/>
          </a:p>
        </p:txBody>
      </p:sp>
      <p:sp>
        <p:nvSpPr>
          <p:cNvPr id="43" name="TextBox 42"/>
          <p:cNvSpPr txBox="1"/>
          <p:nvPr/>
        </p:nvSpPr>
        <p:spPr>
          <a:xfrm>
            <a:off x="3244927" y="506627"/>
            <a:ext cx="72008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00" dirty="0" smtClean="0"/>
              <a:t>Здоровье</a:t>
            </a:r>
            <a:endParaRPr lang="ru-RU" sz="900" dirty="0"/>
          </a:p>
        </p:txBody>
      </p:sp>
      <p:sp>
        <p:nvSpPr>
          <p:cNvPr id="44" name="TextBox 43"/>
          <p:cNvSpPr txBox="1"/>
          <p:nvPr/>
        </p:nvSpPr>
        <p:spPr>
          <a:xfrm>
            <a:off x="3938000" y="520241"/>
            <a:ext cx="7441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00" dirty="0" smtClean="0"/>
              <a:t>Имущество</a:t>
            </a:r>
            <a:endParaRPr lang="ru-RU" sz="900" dirty="0"/>
          </a:p>
        </p:txBody>
      </p:sp>
      <p:sp>
        <p:nvSpPr>
          <p:cNvPr id="45" name="TextBox 44"/>
          <p:cNvSpPr txBox="1"/>
          <p:nvPr/>
        </p:nvSpPr>
        <p:spPr>
          <a:xfrm>
            <a:off x="4599252" y="520241"/>
            <a:ext cx="86608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00" dirty="0" smtClean="0"/>
              <a:t>Образование</a:t>
            </a:r>
            <a:endParaRPr lang="ru-RU" sz="900" dirty="0"/>
          </a:p>
        </p:txBody>
      </p:sp>
      <p:sp>
        <p:nvSpPr>
          <p:cNvPr id="46" name="TextBox 45"/>
          <p:cNvSpPr txBox="1"/>
          <p:nvPr/>
        </p:nvSpPr>
        <p:spPr>
          <a:xfrm>
            <a:off x="5394865" y="494182"/>
            <a:ext cx="7200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00" dirty="0" smtClean="0"/>
              <a:t>Родствен</a:t>
            </a:r>
          </a:p>
          <a:p>
            <a:pPr algn="ctr"/>
            <a:r>
              <a:rPr lang="ru-RU" sz="900" dirty="0" err="1" smtClean="0"/>
              <a:t>ники</a:t>
            </a:r>
            <a:endParaRPr lang="ru-RU" sz="900" dirty="0"/>
          </a:p>
        </p:txBody>
      </p:sp>
      <p:sp>
        <p:nvSpPr>
          <p:cNvPr id="47" name="TextBox 46"/>
          <p:cNvSpPr txBox="1"/>
          <p:nvPr/>
        </p:nvSpPr>
        <p:spPr>
          <a:xfrm>
            <a:off x="6122260" y="520241"/>
            <a:ext cx="72008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00" dirty="0" smtClean="0"/>
              <a:t>Доходы</a:t>
            </a:r>
            <a:endParaRPr lang="ru-RU" sz="900" dirty="0"/>
          </a:p>
        </p:txBody>
      </p:sp>
      <p:sp>
        <p:nvSpPr>
          <p:cNvPr id="48" name="TextBox 47"/>
          <p:cNvSpPr txBox="1"/>
          <p:nvPr/>
        </p:nvSpPr>
        <p:spPr>
          <a:xfrm>
            <a:off x="6842340" y="441717"/>
            <a:ext cx="720080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00" dirty="0" smtClean="0"/>
              <a:t>Жилищная обеспеченность</a:t>
            </a:r>
            <a:endParaRPr lang="ru-RU" sz="900" dirty="0"/>
          </a:p>
        </p:txBody>
      </p:sp>
      <p:sp>
        <p:nvSpPr>
          <p:cNvPr id="50" name="TextBox 49"/>
          <p:cNvSpPr txBox="1"/>
          <p:nvPr/>
        </p:nvSpPr>
        <p:spPr>
          <a:xfrm>
            <a:off x="7560331" y="503622"/>
            <a:ext cx="7200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00" dirty="0" smtClean="0"/>
              <a:t>Снятие</a:t>
            </a:r>
          </a:p>
          <a:p>
            <a:pPr algn="ctr"/>
            <a:r>
              <a:rPr lang="ru-RU" sz="900" dirty="0" smtClean="0"/>
              <a:t>с учета</a:t>
            </a:r>
            <a:endParaRPr lang="ru-RU" sz="900" dirty="0"/>
          </a:p>
        </p:txBody>
      </p:sp>
      <p:sp>
        <p:nvSpPr>
          <p:cNvPr id="51" name="Прямоугольник с одним скругленным углом 50"/>
          <p:cNvSpPr/>
          <p:nvPr/>
        </p:nvSpPr>
        <p:spPr>
          <a:xfrm>
            <a:off x="8280411" y="400257"/>
            <a:ext cx="720080" cy="549292"/>
          </a:xfrm>
          <a:prstGeom prst="round1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2" name="TextBox 51"/>
          <p:cNvSpPr txBox="1"/>
          <p:nvPr/>
        </p:nvSpPr>
        <p:spPr>
          <a:xfrm>
            <a:off x="8288351" y="361728"/>
            <a:ext cx="7200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00" dirty="0" smtClean="0"/>
              <a:t>Дополнительная информация</a:t>
            </a:r>
            <a:endParaRPr lang="ru-RU" sz="900" dirty="0"/>
          </a:p>
        </p:txBody>
      </p:sp>
      <p:cxnSp>
        <p:nvCxnSpPr>
          <p:cNvPr id="26" name="Прямая соединительная линия 25"/>
          <p:cNvCxnSpPr/>
          <p:nvPr/>
        </p:nvCxnSpPr>
        <p:spPr>
          <a:xfrm>
            <a:off x="189363" y="1196752"/>
            <a:ext cx="1862357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единительная линия 26"/>
          <p:cNvCxnSpPr/>
          <p:nvPr/>
        </p:nvCxnSpPr>
        <p:spPr>
          <a:xfrm>
            <a:off x="2051720" y="1196752"/>
            <a:ext cx="0" cy="72008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единительная линия 27"/>
          <p:cNvCxnSpPr/>
          <p:nvPr/>
        </p:nvCxnSpPr>
        <p:spPr>
          <a:xfrm flipH="1">
            <a:off x="177528" y="1903264"/>
            <a:ext cx="1874192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Прямая соединительная линия 39"/>
          <p:cNvCxnSpPr/>
          <p:nvPr/>
        </p:nvCxnSpPr>
        <p:spPr>
          <a:xfrm>
            <a:off x="2051720" y="1903264"/>
            <a:ext cx="6984776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9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2133" y="1355178"/>
            <a:ext cx="1363460" cy="566737"/>
          </a:xfrm>
          <a:prstGeom prst="rect">
            <a:avLst/>
          </a:prstGeom>
          <a:pattFill prst="pct25">
            <a:fgClr>
              <a:schemeClr val="accent1"/>
            </a:fgClr>
            <a:bgClr>
              <a:schemeClr val="bg1"/>
            </a:bgClr>
          </a:pattFill>
          <a:ln>
            <a:noFill/>
          </a:ln>
          <a:effectLst/>
        </p:spPr>
      </p:pic>
      <p:pic>
        <p:nvPicPr>
          <p:cNvPr id="5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4722" y="1336527"/>
            <a:ext cx="1277411" cy="5667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4" name="TextBox 53"/>
          <p:cNvSpPr txBox="1"/>
          <p:nvPr/>
        </p:nvSpPr>
        <p:spPr>
          <a:xfrm>
            <a:off x="552424" y="1389519"/>
            <a:ext cx="1102826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050" dirty="0" smtClean="0"/>
              <a:t>Установление опеки</a:t>
            </a:r>
            <a:endParaRPr lang="ru-RU" sz="1050" dirty="0"/>
          </a:p>
        </p:txBody>
      </p:sp>
      <p:sp>
        <p:nvSpPr>
          <p:cNvPr id="55" name="TextBox 54"/>
          <p:cNvSpPr txBox="1"/>
          <p:nvPr/>
        </p:nvSpPr>
        <p:spPr>
          <a:xfrm>
            <a:off x="2186729" y="1331354"/>
            <a:ext cx="1102826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050" b="1" dirty="0" smtClean="0"/>
              <a:t>Выплата денежных средств</a:t>
            </a:r>
            <a:endParaRPr lang="ru-RU" sz="1050" b="1" dirty="0"/>
          </a:p>
        </p:txBody>
      </p:sp>
      <p:sp>
        <p:nvSpPr>
          <p:cNvPr id="56" name="TextBox 55"/>
          <p:cNvSpPr txBox="1"/>
          <p:nvPr/>
        </p:nvSpPr>
        <p:spPr>
          <a:xfrm>
            <a:off x="3513359" y="1412145"/>
            <a:ext cx="1102826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050" dirty="0" smtClean="0"/>
              <a:t>Постановка</a:t>
            </a:r>
          </a:p>
          <a:p>
            <a:pPr algn="ctr"/>
            <a:r>
              <a:rPr lang="ru-RU" sz="1050" dirty="0" smtClean="0"/>
              <a:t>на учет</a:t>
            </a:r>
            <a:endParaRPr lang="ru-RU" sz="1050" dirty="0"/>
          </a:p>
        </p:txBody>
      </p:sp>
      <p:sp>
        <p:nvSpPr>
          <p:cNvPr id="57" name="TextBox 56"/>
          <p:cNvSpPr txBox="1"/>
          <p:nvPr/>
        </p:nvSpPr>
        <p:spPr>
          <a:xfrm>
            <a:off x="404886" y="2132856"/>
            <a:ext cx="470287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/>
              <a:t>Постановление о постановке на учет</a:t>
            </a:r>
            <a:endParaRPr lang="ru-RU" sz="1400" b="1" dirty="0"/>
          </a:p>
        </p:txBody>
      </p:sp>
      <p:sp>
        <p:nvSpPr>
          <p:cNvPr id="58" name="TextBox 57"/>
          <p:cNvSpPr txBox="1"/>
          <p:nvPr/>
        </p:nvSpPr>
        <p:spPr>
          <a:xfrm>
            <a:off x="466970" y="2440633"/>
            <a:ext cx="79208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Номер </a:t>
            </a:r>
            <a:endParaRPr lang="ru-RU" sz="1400" dirty="0"/>
          </a:p>
        </p:txBody>
      </p:sp>
      <p:sp>
        <p:nvSpPr>
          <p:cNvPr id="59" name="TextBox 58"/>
          <p:cNvSpPr txBox="1"/>
          <p:nvPr/>
        </p:nvSpPr>
        <p:spPr>
          <a:xfrm>
            <a:off x="1275281" y="2440633"/>
            <a:ext cx="1062817" cy="307777"/>
          </a:xfrm>
          <a:prstGeom prst="rect">
            <a:avLst/>
          </a:prstGeom>
          <a:ln w="1905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endParaRPr lang="ru-RU" sz="1400" dirty="0"/>
          </a:p>
        </p:txBody>
      </p:sp>
      <p:sp>
        <p:nvSpPr>
          <p:cNvPr id="60" name="TextBox 59"/>
          <p:cNvSpPr txBox="1"/>
          <p:nvPr/>
        </p:nvSpPr>
        <p:spPr>
          <a:xfrm>
            <a:off x="2425440" y="2440631"/>
            <a:ext cx="66177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Дата</a:t>
            </a:r>
            <a:endParaRPr lang="ru-RU" sz="1400" dirty="0"/>
          </a:p>
        </p:txBody>
      </p:sp>
      <p:sp>
        <p:nvSpPr>
          <p:cNvPr id="61" name="TextBox 60"/>
          <p:cNvSpPr txBox="1"/>
          <p:nvPr/>
        </p:nvSpPr>
        <p:spPr>
          <a:xfrm>
            <a:off x="3070531" y="2440633"/>
            <a:ext cx="1062817" cy="307777"/>
          </a:xfrm>
          <a:prstGeom prst="rect">
            <a:avLst/>
          </a:prstGeom>
          <a:ln w="1905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endParaRPr lang="ru-RU" sz="1400" dirty="0"/>
          </a:p>
        </p:txBody>
      </p:sp>
      <p:sp>
        <p:nvSpPr>
          <p:cNvPr id="62" name="TextBox 61"/>
          <p:cNvSpPr txBox="1"/>
          <p:nvPr/>
        </p:nvSpPr>
        <p:spPr>
          <a:xfrm>
            <a:off x="477454" y="2749361"/>
            <a:ext cx="379516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Наименование муниципального образования</a:t>
            </a:r>
            <a:endParaRPr lang="ru-RU" sz="1400" dirty="0"/>
          </a:p>
        </p:txBody>
      </p:sp>
      <p:sp>
        <p:nvSpPr>
          <p:cNvPr id="63" name="TextBox 62"/>
          <p:cNvSpPr txBox="1"/>
          <p:nvPr/>
        </p:nvSpPr>
        <p:spPr>
          <a:xfrm>
            <a:off x="558510" y="3059102"/>
            <a:ext cx="3484882" cy="307777"/>
          </a:xfrm>
          <a:prstGeom prst="rect">
            <a:avLst/>
          </a:prstGeom>
          <a:ln w="1905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endParaRPr lang="ru-RU" sz="1400" dirty="0"/>
          </a:p>
        </p:txBody>
      </p:sp>
      <p:sp>
        <p:nvSpPr>
          <p:cNvPr id="64" name="TextBox 63"/>
          <p:cNvSpPr txBox="1"/>
          <p:nvPr/>
        </p:nvSpPr>
        <p:spPr>
          <a:xfrm>
            <a:off x="456666" y="3645024"/>
            <a:ext cx="379516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Откуда поступил (наименование </a:t>
            </a:r>
            <a:r>
              <a:rPr lang="ru-RU" sz="1400" dirty="0" err="1" smtClean="0"/>
              <a:t>ООиП</a:t>
            </a:r>
            <a:r>
              <a:rPr lang="ru-RU" sz="1400" dirty="0" smtClean="0"/>
              <a:t>)</a:t>
            </a:r>
            <a:endParaRPr lang="ru-RU" sz="1400" dirty="0"/>
          </a:p>
        </p:txBody>
      </p:sp>
      <p:sp>
        <p:nvSpPr>
          <p:cNvPr id="65" name="TextBox 64"/>
          <p:cNvSpPr txBox="1"/>
          <p:nvPr/>
        </p:nvSpPr>
        <p:spPr>
          <a:xfrm>
            <a:off x="507936" y="4077072"/>
            <a:ext cx="4524355" cy="307777"/>
          </a:xfrm>
          <a:prstGeom prst="rect">
            <a:avLst/>
          </a:prstGeom>
          <a:ln w="1905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endParaRPr lang="ru-RU" sz="1400" dirty="0"/>
          </a:p>
        </p:txBody>
      </p:sp>
      <p:sp>
        <p:nvSpPr>
          <p:cNvPr id="66" name="TextBox 65"/>
          <p:cNvSpPr txBox="1"/>
          <p:nvPr/>
        </p:nvSpPr>
        <p:spPr>
          <a:xfrm>
            <a:off x="5394865" y="5946702"/>
            <a:ext cx="1005873" cy="307777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400" dirty="0" smtClean="0"/>
              <a:t>сохранить</a:t>
            </a:r>
            <a:endParaRPr lang="ru-RU" sz="1400" dirty="0"/>
          </a:p>
        </p:txBody>
      </p:sp>
      <p:sp>
        <p:nvSpPr>
          <p:cNvPr id="67" name="TextBox 66"/>
          <p:cNvSpPr txBox="1"/>
          <p:nvPr/>
        </p:nvSpPr>
        <p:spPr>
          <a:xfrm>
            <a:off x="6862337" y="5946703"/>
            <a:ext cx="1005873" cy="307777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400" dirty="0" smtClean="0"/>
              <a:t>закрыть</a:t>
            </a:r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38539250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Фигура, имеющая форму буквы L 4"/>
          <p:cNvSpPr/>
          <p:nvPr/>
        </p:nvSpPr>
        <p:spPr>
          <a:xfrm>
            <a:off x="177528" y="214491"/>
            <a:ext cx="8858968" cy="6495849"/>
          </a:xfrm>
          <a:prstGeom prst="corner">
            <a:avLst>
              <a:gd name="adj1" fmla="val 88661"/>
              <a:gd name="adj2" fmla="val 14492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1" name="Прямоугольник с одним скругленным углом 20"/>
          <p:cNvSpPr/>
          <p:nvPr/>
        </p:nvSpPr>
        <p:spPr>
          <a:xfrm>
            <a:off x="1103837" y="400255"/>
            <a:ext cx="720080" cy="549293"/>
          </a:xfrm>
          <a:prstGeom prst="round1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Прямоугольник с одним скругленным углом 28"/>
          <p:cNvSpPr/>
          <p:nvPr/>
        </p:nvSpPr>
        <p:spPr>
          <a:xfrm>
            <a:off x="1813712" y="400255"/>
            <a:ext cx="720080" cy="549293"/>
          </a:xfrm>
          <a:prstGeom prst="round1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Прямоугольник с одним скругленным углом 29"/>
          <p:cNvSpPr/>
          <p:nvPr/>
        </p:nvSpPr>
        <p:spPr>
          <a:xfrm>
            <a:off x="2521820" y="400255"/>
            <a:ext cx="720080" cy="549293"/>
          </a:xfrm>
          <a:prstGeom prst="round1Rect">
            <a:avLst/>
          </a:prstGeom>
          <a:pattFill prst="pct25">
            <a:fgClr>
              <a:schemeClr val="accent1"/>
            </a:fgClr>
            <a:bgClr>
              <a:schemeClr val="bg1"/>
            </a:bgClr>
          </a:patt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Прямоугольник с одним скругленным углом 30"/>
          <p:cNvSpPr/>
          <p:nvPr/>
        </p:nvSpPr>
        <p:spPr>
          <a:xfrm>
            <a:off x="3241900" y="400255"/>
            <a:ext cx="720080" cy="549293"/>
          </a:xfrm>
          <a:prstGeom prst="round1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Прямоугольник с одним скругленным углом 31"/>
          <p:cNvSpPr/>
          <p:nvPr/>
        </p:nvSpPr>
        <p:spPr>
          <a:xfrm>
            <a:off x="3962020" y="400255"/>
            <a:ext cx="720080" cy="549293"/>
          </a:xfrm>
          <a:prstGeom prst="round1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Прямоугольник с одним скругленным углом 32"/>
          <p:cNvSpPr/>
          <p:nvPr/>
        </p:nvSpPr>
        <p:spPr>
          <a:xfrm>
            <a:off x="4682100" y="400256"/>
            <a:ext cx="720080" cy="549292"/>
          </a:xfrm>
          <a:prstGeom prst="round1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Прямоугольник с одним скругленным углом 33"/>
          <p:cNvSpPr/>
          <p:nvPr/>
        </p:nvSpPr>
        <p:spPr>
          <a:xfrm>
            <a:off x="5402180" y="400256"/>
            <a:ext cx="720080" cy="549292"/>
          </a:xfrm>
          <a:prstGeom prst="round1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Прямоугольник с одним скругленным углом 34"/>
          <p:cNvSpPr/>
          <p:nvPr/>
        </p:nvSpPr>
        <p:spPr>
          <a:xfrm>
            <a:off x="6122260" y="407237"/>
            <a:ext cx="720080" cy="542311"/>
          </a:xfrm>
          <a:prstGeom prst="round1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Прямоугольник с одним скругленным углом 35"/>
          <p:cNvSpPr/>
          <p:nvPr/>
        </p:nvSpPr>
        <p:spPr>
          <a:xfrm>
            <a:off x="6842340" y="420240"/>
            <a:ext cx="720080" cy="529309"/>
          </a:xfrm>
          <a:prstGeom prst="round1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Прямоугольник с одним скругленным углом 36"/>
          <p:cNvSpPr/>
          <p:nvPr/>
        </p:nvSpPr>
        <p:spPr>
          <a:xfrm>
            <a:off x="7568271" y="404935"/>
            <a:ext cx="720080" cy="544613"/>
          </a:xfrm>
          <a:prstGeom prst="round1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TextBox 37"/>
          <p:cNvSpPr txBox="1"/>
          <p:nvPr/>
        </p:nvSpPr>
        <p:spPr>
          <a:xfrm>
            <a:off x="189363" y="420315"/>
            <a:ext cx="9361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00" dirty="0" smtClean="0"/>
              <a:t>Сведения</a:t>
            </a:r>
          </a:p>
          <a:p>
            <a:r>
              <a:rPr lang="ru-RU" sz="900" dirty="0" smtClean="0"/>
              <a:t>о подопечном</a:t>
            </a:r>
            <a:endParaRPr lang="ru-RU" sz="900" dirty="0"/>
          </a:p>
        </p:txBody>
      </p:sp>
      <p:sp>
        <p:nvSpPr>
          <p:cNvPr id="39" name="TextBox 38"/>
          <p:cNvSpPr txBox="1"/>
          <p:nvPr/>
        </p:nvSpPr>
        <p:spPr>
          <a:xfrm>
            <a:off x="1806690" y="450991"/>
            <a:ext cx="6882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00" dirty="0"/>
              <a:t>У</a:t>
            </a:r>
            <a:r>
              <a:rPr lang="ru-RU" sz="900" dirty="0" smtClean="0"/>
              <a:t>становлении опеки</a:t>
            </a:r>
            <a:endParaRPr lang="ru-RU" sz="900" dirty="0"/>
          </a:p>
        </p:txBody>
      </p:sp>
      <p:sp>
        <p:nvSpPr>
          <p:cNvPr id="41" name="TextBox 40"/>
          <p:cNvSpPr txBox="1"/>
          <p:nvPr/>
        </p:nvSpPr>
        <p:spPr>
          <a:xfrm>
            <a:off x="1138322" y="491034"/>
            <a:ext cx="72008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00" dirty="0" smtClean="0"/>
              <a:t>Родители</a:t>
            </a:r>
            <a:endParaRPr lang="ru-RU" sz="900" dirty="0"/>
          </a:p>
        </p:txBody>
      </p:sp>
      <p:sp>
        <p:nvSpPr>
          <p:cNvPr id="42" name="TextBox 41"/>
          <p:cNvSpPr txBox="1"/>
          <p:nvPr/>
        </p:nvSpPr>
        <p:spPr>
          <a:xfrm>
            <a:off x="2524847" y="506641"/>
            <a:ext cx="72008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00" dirty="0" smtClean="0"/>
              <a:t>Опекуны</a:t>
            </a:r>
            <a:endParaRPr lang="ru-RU" sz="900" dirty="0"/>
          </a:p>
        </p:txBody>
      </p:sp>
      <p:sp>
        <p:nvSpPr>
          <p:cNvPr id="43" name="TextBox 42"/>
          <p:cNvSpPr txBox="1"/>
          <p:nvPr/>
        </p:nvSpPr>
        <p:spPr>
          <a:xfrm>
            <a:off x="3244927" y="506627"/>
            <a:ext cx="72008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00" dirty="0" smtClean="0"/>
              <a:t>Здоровье</a:t>
            </a:r>
            <a:endParaRPr lang="ru-RU" sz="900" dirty="0"/>
          </a:p>
        </p:txBody>
      </p:sp>
      <p:sp>
        <p:nvSpPr>
          <p:cNvPr id="44" name="TextBox 43"/>
          <p:cNvSpPr txBox="1"/>
          <p:nvPr/>
        </p:nvSpPr>
        <p:spPr>
          <a:xfrm>
            <a:off x="3938000" y="520241"/>
            <a:ext cx="7441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00" dirty="0" smtClean="0"/>
              <a:t>Имущество</a:t>
            </a:r>
            <a:endParaRPr lang="ru-RU" sz="900" dirty="0"/>
          </a:p>
        </p:txBody>
      </p:sp>
      <p:sp>
        <p:nvSpPr>
          <p:cNvPr id="45" name="TextBox 44"/>
          <p:cNvSpPr txBox="1"/>
          <p:nvPr/>
        </p:nvSpPr>
        <p:spPr>
          <a:xfrm>
            <a:off x="4599252" y="520241"/>
            <a:ext cx="86608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00" dirty="0" smtClean="0"/>
              <a:t>Образование</a:t>
            </a:r>
            <a:endParaRPr lang="ru-RU" sz="900" dirty="0"/>
          </a:p>
        </p:txBody>
      </p:sp>
      <p:sp>
        <p:nvSpPr>
          <p:cNvPr id="46" name="TextBox 45"/>
          <p:cNvSpPr txBox="1"/>
          <p:nvPr/>
        </p:nvSpPr>
        <p:spPr>
          <a:xfrm>
            <a:off x="5394865" y="494182"/>
            <a:ext cx="7200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00" dirty="0" smtClean="0"/>
              <a:t>Родствен</a:t>
            </a:r>
          </a:p>
          <a:p>
            <a:pPr algn="ctr"/>
            <a:r>
              <a:rPr lang="ru-RU" sz="900" dirty="0" err="1" smtClean="0"/>
              <a:t>ники</a:t>
            </a:r>
            <a:endParaRPr lang="ru-RU" sz="900" dirty="0"/>
          </a:p>
        </p:txBody>
      </p:sp>
      <p:sp>
        <p:nvSpPr>
          <p:cNvPr id="47" name="TextBox 46"/>
          <p:cNvSpPr txBox="1"/>
          <p:nvPr/>
        </p:nvSpPr>
        <p:spPr>
          <a:xfrm>
            <a:off x="6122260" y="520241"/>
            <a:ext cx="72008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00" dirty="0" smtClean="0"/>
              <a:t>Доходы</a:t>
            </a:r>
            <a:endParaRPr lang="ru-RU" sz="900" dirty="0"/>
          </a:p>
        </p:txBody>
      </p:sp>
      <p:sp>
        <p:nvSpPr>
          <p:cNvPr id="48" name="TextBox 47"/>
          <p:cNvSpPr txBox="1"/>
          <p:nvPr/>
        </p:nvSpPr>
        <p:spPr>
          <a:xfrm>
            <a:off x="6842340" y="441717"/>
            <a:ext cx="720080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00" dirty="0" smtClean="0"/>
              <a:t>Жилищная обеспеченность</a:t>
            </a:r>
            <a:endParaRPr lang="ru-RU" sz="900" dirty="0"/>
          </a:p>
        </p:txBody>
      </p:sp>
      <p:sp>
        <p:nvSpPr>
          <p:cNvPr id="50" name="TextBox 49"/>
          <p:cNvSpPr txBox="1"/>
          <p:nvPr/>
        </p:nvSpPr>
        <p:spPr>
          <a:xfrm>
            <a:off x="7560331" y="503622"/>
            <a:ext cx="7200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00" dirty="0" smtClean="0"/>
              <a:t>Снятие</a:t>
            </a:r>
          </a:p>
          <a:p>
            <a:pPr algn="ctr"/>
            <a:r>
              <a:rPr lang="ru-RU" sz="900" dirty="0" smtClean="0"/>
              <a:t>с учета</a:t>
            </a:r>
            <a:endParaRPr lang="ru-RU" sz="900" dirty="0"/>
          </a:p>
        </p:txBody>
      </p:sp>
      <p:sp>
        <p:nvSpPr>
          <p:cNvPr id="51" name="Прямоугольник с одним скругленным углом 50"/>
          <p:cNvSpPr/>
          <p:nvPr/>
        </p:nvSpPr>
        <p:spPr>
          <a:xfrm>
            <a:off x="8280411" y="400257"/>
            <a:ext cx="720080" cy="549292"/>
          </a:xfrm>
          <a:prstGeom prst="round1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2" name="TextBox 51"/>
          <p:cNvSpPr txBox="1"/>
          <p:nvPr/>
        </p:nvSpPr>
        <p:spPr>
          <a:xfrm>
            <a:off x="8288351" y="361728"/>
            <a:ext cx="7200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00" dirty="0" smtClean="0"/>
              <a:t>Дополнительная информация</a:t>
            </a:r>
            <a:endParaRPr lang="ru-RU" sz="900" dirty="0"/>
          </a:p>
        </p:txBody>
      </p:sp>
      <p:cxnSp>
        <p:nvCxnSpPr>
          <p:cNvPr id="27" name="Прямая соединительная линия 26"/>
          <p:cNvCxnSpPr/>
          <p:nvPr/>
        </p:nvCxnSpPr>
        <p:spPr>
          <a:xfrm>
            <a:off x="189363" y="1196752"/>
            <a:ext cx="1862357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единительная линия 27"/>
          <p:cNvCxnSpPr/>
          <p:nvPr/>
        </p:nvCxnSpPr>
        <p:spPr>
          <a:xfrm>
            <a:off x="2051720" y="1196752"/>
            <a:ext cx="0" cy="72008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Прямая соединительная линия 39"/>
          <p:cNvCxnSpPr/>
          <p:nvPr/>
        </p:nvCxnSpPr>
        <p:spPr>
          <a:xfrm flipV="1">
            <a:off x="3347864" y="1903264"/>
            <a:ext cx="5688632" cy="13568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9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6412" y="1336527"/>
            <a:ext cx="1291452" cy="5667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3" name="TextBox 52"/>
          <p:cNvSpPr txBox="1"/>
          <p:nvPr/>
        </p:nvSpPr>
        <p:spPr>
          <a:xfrm>
            <a:off x="569128" y="1492937"/>
            <a:ext cx="1102826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050" dirty="0" smtClean="0"/>
              <a:t>Опекун 1</a:t>
            </a:r>
            <a:endParaRPr lang="ru-RU" sz="1050" dirty="0"/>
          </a:p>
        </p:txBody>
      </p:sp>
      <p:sp>
        <p:nvSpPr>
          <p:cNvPr id="54" name="TextBox 53"/>
          <p:cNvSpPr txBox="1"/>
          <p:nvPr/>
        </p:nvSpPr>
        <p:spPr>
          <a:xfrm>
            <a:off x="2131779" y="1492937"/>
            <a:ext cx="1102826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050" dirty="0" smtClean="0"/>
              <a:t>Опекун 2</a:t>
            </a:r>
            <a:endParaRPr lang="ru-RU" sz="1050" dirty="0"/>
          </a:p>
        </p:txBody>
      </p:sp>
      <p:cxnSp>
        <p:nvCxnSpPr>
          <p:cNvPr id="3" name="Прямая соединительная линия 2"/>
          <p:cNvCxnSpPr/>
          <p:nvPr/>
        </p:nvCxnSpPr>
        <p:spPr>
          <a:xfrm>
            <a:off x="2756102" y="2632275"/>
            <a:ext cx="6280394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9363" y="2059028"/>
            <a:ext cx="1292225" cy="566737"/>
          </a:xfrm>
          <a:prstGeom prst="rect">
            <a:avLst/>
          </a:prstGeom>
          <a:pattFill prst="pct25">
            <a:fgClr>
              <a:schemeClr val="accent1"/>
            </a:fgClr>
            <a:bgClr>
              <a:schemeClr val="bg1"/>
            </a:bgClr>
          </a:pattFill>
          <a:ln>
            <a:noFill/>
          </a:ln>
          <a:effec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3877" y="2065538"/>
            <a:ext cx="1292225" cy="5667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5" name="TextBox 54"/>
          <p:cNvSpPr txBox="1"/>
          <p:nvPr/>
        </p:nvSpPr>
        <p:spPr>
          <a:xfrm>
            <a:off x="258602" y="2141157"/>
            <a:ext cx="1102826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050" dirty="0" smtClean="0"/>
              <a:t>Основные сведения</a:t>
            </a:r>
            <a:endParaRPr lang="ru-RU" sz="1050" dirty="0"/>
          </a:p>
        </p:txBody>
      </p:sp>
      <p:sp>
        <p:nvSpPr>
          <p:cNvPr id="56" name="TextBox 55"/>
          <p:cNvSpPr txBox="1"/>
          <p:nvPr/>
        </p:nvSpPr>
        <p:spPr>
          <a:xfrm>
            <a:off x="1504612" y="2141157"/>
            <a:ext cx="1197526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050" dirty="0" smtClean="0"/>
              <a:t>Дополнительные сведения</a:t>
            </a:r>
            <a:endParaRPr lang="ru-RU" sz="1050" dirty="0"/>
          </a:p>
        </p:txBody>
      </p:sp>
      <p:sp>
        <p:nvSpPr>
          <p:cNvPr id="57" name="TextBox 56"/>
          <p:cNvSpPr txBox="1"/>
          <p:nvPr/>
        </p:nvSpPr>
        <p:spPr>
          <a:xfrm>
            <a:off x="428741" y="2780928"/>
            <a:ext cx="206624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/>
              <a:t>Фамилия Имя Отчество</a:t>
            </a:r>
            <a:endParaRPr lang="ru-RU" sz="1400" b="1" dirty="0"/>
          </a:p>
        </p:txBody>
      </p:sp>
      <p:pic>
        <p:nvPicPr>
          <p:cNvPr id="58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26998" y="2772891"/>
            <a:ext cx="3230563" cy="323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9" name="TextBox 58"/>
          <p:cNvSpPr txBox="1"/>
          <p:nvPr/>
        </p:nvSpPr>
        <p:spPr>
          <a:xfrm>
            <a:off x="428741" y="3198185"/>
            <a:ext cx="165618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/>
              <a:t>Дата рождения</a:t>
            </a:r>
            <a:endParaRPr lang="ru-RU" sz="1400" b="1" dirty="0"/>
          </a:p>
        </p:txBody>
      </p:sp>
      <p:sp>
        <p:nvSpPr>
          <p:cNvPr id="60" name="TextBox 59"/>
          <p:cNvSpPr txBox="1"/>
          <p:nvPr/>
        </p:nvSpPr>
        <p:spPr>
          <a:xfrm>
            <a:off x="2528172" y="3187747"/>
            <a:ext cx="1693738" cy="307777"/>
          </a:xfrm>
          <a:prstGeom prst="rect">
            <a:avLst/>
          </a:prstGeom>
          <a:ln w="1905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endParaRPr lang="ru-RU" sz="1400" dirty="0"/>
          </a:p>
        </p:txBody>
      </p:sp>
      <p:sp>
        <p:nvSpPr>
          <p:cNvPr id="61" name="TextBox 60"/>
          <p:cNvSpPr txBox="1"/>
          <p:nvPr/>
        </p:nvSpPr>
        <p:spPr>
          <a:xfrm>
            <a:off x="450280" y="3645024"/>
            <a:ext cx="281624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Регистрация по месту жительства</a:t>
            </a:r>
            <a:endParaRPr lang="ru-RU" sz="1400" dirty="0"/>
          </a:p>
        </p:txBody>
      </p:sp>
      <p:sp>
        <p:nvSpPr>
          <p:cNvPr id="62" name="TextBox 61"/>
          <p:cNvSpPr txBox="1"/>
          <p:nvPr/>
        </p:nvSpPr>
        <p:spPr>
          <a:xfrm>
            <a:off x="3275581" y="3645024"/>
            <a:ext cx="5375773" cy="307777"/>
          </a:xfrm>
          <a:prstGeom prst="rect">
            <a:avLst/>
          </a:prstGeom>
          <a:ln w="1905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endParaRPr lang="ru-RU" sz="1400" dirty="0"/>
          </a:p>
        </p:txBody>
      </p:sp>
      <p:sp>
        <p:nvSpPr>
          <p:cNvPr id="63" name="TextBox 62"/>
          <p:cNvSpPr txBox="1"/>
          <p:nvPr/>
        </p:nvSpPr>
        <p:spPr>
          <a:xfrm>
            <a:off x="453784" y="4581629"/>
            <a:ext cx="281624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Фактическое проживание</a:t>
            </a:r>
            <a:endParaRPr lang="ru-RU" sz="1400" dirty="0"/>
          </a:p>
        </p:txBody>
      </p:sp>
      <p:sp>
        <p:nvSpPr>
          <p:cNvPr id="64" name="TextBox 63"/>
          <p:cNvSpPr txBox="1"/>
          <p:nvPr/>
        </p:nvSpPr>
        <p:spPr>
          <a:xfrm>
            <a:off x="426607" y="4120588"/>
            <a:ext cx="292125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Регистрация по месту пребывания</a:t>
            </a:r>
            <a:endParaRPr lang="ru-RU" sz="1400" dirty="0"/>
          </a:p>
        </p:txBody>
      </p:sp>
      <p:sp>
        <p:nvSpPr>
          <p:cNvPr id="65" name="TextBox 64"/>
          <p:cNvSpPr txBox="1"/>
          <p:nvPr/>
        </p:nvSpPr>
        <p:spPr>
          <a:xfrm>
            <a:off x="3306063" y="4105199"/>
            <a:ext cx="2274050" cy="307777"/>
          </a:xfrm>
          <a:prstGeom prst="rect">
            <a:avLst/>
          </a:prstGeom>
          <a:ln w="1905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endParaRPr lang="ru-RU" sz="1400" dirty="0"/>
          </a:p>
        </p:txBody>
      </p:sp>
      <p:sp>
        <p:nvSpPr>
          <p:cNvPr id="66" name="TextBox 65"/>
          <p:cNvSpPr txBox="1"/>
          <p:nvPr/>
        </p:nvSpPr>
        <p:spPr>
          <a:xfrm>
            <a:off x="5827528" y="4105200"/>
            <a:ext cx="58946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/>
              <a:t>С</a:t>
            </a:r>
            <a:r>
              <a:rPr lang="ru-RU" sz="1400" dirty="0" smtClean="0"/>
              <a:t>рок</a:t>
            </a:r>
            <a:endParaRPr lang="ru-RU" sz="1400" dirty="0"/>
          </a:p>
        </p:txBody>
      </p:sp>
      <p:sp>
        <p:nvSpPr>
          <p:cNvPr id="67" name="TextBox 66"/>
          <p:cNvSpPr txBox="1"/>
          <p:nvPr/>
        </p:nvSpPr>
        <p:spPr>
          <a:xfrm>
            <a:off x="6586107" y="4105200"/>
            <a:ext cx="1948447" cy="338554"/>
          </a:xfrm>
          <a:prstGeom prst="rect">
            <a:avLst/>
          </a:prstGeom>
          <a:ln w="1905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800" i="1" dirty="0" smtClean="0"/>
              <a:t>с возможностью автоматического оповещения за 1 месяц</a:t>
            </a:r>
            <a:endParaRPr lang="ru-RU" sz="800" i="1" dirty="0"/>
          </a:p>
        </p:txBody>
      </p:sp>
      <p:sp>
        <p:nvSpPr>
          <p:cNvPr id="68" name="TextBox 67"/>
          <p:cNvSpPr txBox="1"/>
          <p:nvPr/>
        </p:nvSpPr>
        <p:spPr>
          <a:xfrm>
            <a:off x="3306063" y="4581128"/>
            <a:ext cx="5375773" cy="307777"/>
          </a:xfrm>
          <a:prstGeom prst="rect">
            <a:avLst/>
          </a:prstGeom>
          <a:ln w="1905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endParaRPr lang="ru-RU" sz="1400" dirty="0"/>
          </a:p>
        </p:txBody>
      </p:sp>
      <p:sp>
        <p:nvSpPr>
          <p:cNvPr id="69" name="TextBox 68"/>
          <p:cNvSpPr txBox="1"/>
          <p:nvPr/>
        </p:nvSpPr>
        <p:spPr>
          <a:xfrm>
            <a:off x="5491011" y="6100591"/>
            <a:ext cx="1005873" cy="307777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400" dirty="0" smtClean="0"/>
              <a:t>сохранить</a:t>
            </a:r>
            <a:endParaRPr lang="ru-RU" sz="1400" dirty="0"/>
          </a:p>
        </p:txBody>
      </p:sp>
      <p:sp>
        <p:nvSpPr>
          <p:cNvPr id="70" name="TextBox 69"/>
          <p:cNvSpPr txBox="1"/>
          <p:nvPr/>
        </p:nvSpPr>
        <p:spPr>
          <a:xfrm>
            <a:off x="6894778" y="6089839"/>
            <a:ext cx="1005873" cy="307777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400" dirty="0" smtClean="0"/>
              <a:t>закрыть</a:t>
            </a:r>
            <a:endParaRPr lang="ru-RU" sz="1400" dirty="0"/>
          </a:p>
        </p:txBody>
      </p:sp>
      <p:sp>
        <p:nvSpPr>
          <p:cNvPr id="71" name="TextBox 70"/>
          <p:cNvSpPr txBox="1"/>
          <p:nvPr/>
        </p:nvSpPr>
        <p:spPr>
          <a:xfrm>
            <a:off x="453784" y="5085184"/>
            <a:ext cx="235321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Исполнение обязанностей</a:t>
            </a:r>
            <a:endParaRPr lang="ru-RU" sz="1400" dirty="0"/>
          </a:p>
        </p:txBody>
      </p:sp>
      <p:sp>
        <p:nvSpPr>
          <p:cNvPr id="72" name="TextBox 71"/>
          <p:cNvSpPr txBox="1"/>
          <p:nvPr/>
        </p:nvSpPr>
        <p:spPr>
          <a:xfrm>
            <a:off x="3306062" y="5085183"/>
            <a:ext cx="5375773" cy="307777"/>
          </a:xfrm>
          <a:prstGeom prst="rect">
            <a:avLst/>
          </a:prstGeom>
          <a:ln w="1905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1400" i="1" dirty="0" smtClean="0"/>
              <a:t>выбрать: на безвозмездной основе/на возмездной основе</a:t>
            </a:r>
            <a:endParaRPr lang="ru-RU" sz="1400" i="1" dirty="0"/>
          </a:p>
        </p:txBody>
      </p:sp>
      <p:sp>
        <p:nvSpPr>
          <p:cNvPr id="73" name="TextBox 72"/>
          <p:cNvSpPr txBox="1"/>
          <p:nvPr/>
        </p:nvSpPr>
        <p:spPr>
          <a:xfrm>
            <a:off x="450280" y="5576408"/>
            <a:ext cx="284337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Количество детей на воспитании</a:t>
            </a:r>
            <a:endParaRPr lang="ru-RU" sz="1400" dirty="0"/>
          </a:p>
        </p:txBody>
      </p:sp>
      <p:sp>
        <p:nvSpPr>
          <p:cNvPr id="74" name="TextBox 73"/>
          <p:cNvSpPr txBox="1"/>
          <p:nvPr/>
        </p:nvSpPr>
        <p:spPr>
          <a:xfrm>
            <a:off x="3288482" y="5581702"/>
            <a:ext cx="2274050" cy="307777"/>
          </a:xfrm>
          <a:prstGeom prst="rect">
            <a:avLst/>
          </a:prstGeom>
          <a:ln w="1905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400" i="1" dirty="0" smtClean="0"/>
              <a:t>выбрать (1, 2, 3, более 3)</a:t>
            </a:r>
            <a:endParaRPr lang="ru-RU" sz="1400" i="1" dirty="0"/>
          </a:p>
        </p:txBody>
      </p:sp>
    </p:spTree>
    <p:extLst>
      <p:ext uri="{BB962C8B-B14F-4D97-AF65-F5344CB8AC3E}">
        <p14:creationId xmlns:p14="http://schemas.microsoft.com/office/powerpoint/2010/main" val="1366650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Фигура, имеющая форму буквы L 4"/>
          <p:cNvSpPr/>
          <p:nvPr/>
        </p:nvSpPr>
        <p:spPr>
          <a:xfrm>
            <a:off x="189363" y="212500"/>
            <a:ext cx="8858968" cy="6495849"/>
          </a:xfrm>
          <a:prstGeom prst="corner">
            <a:avLst>
              <a:gd name="adj1" fmla="val 88661"/>
              <a:gd name="adj2" fmla="val 14492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1" name="Прямоугольник с одним скругленным углом 20"/>
          <p:cNvSpPr/>
          <p:nvPr/>
        </p:nvSpPr>
        <p:spPr>
          <a:xfrm>
            <a:off x="1103837" y="400255"/>
            <a:ext cx="720080" cy="549293"/>
          </a:xfrm>
          <a:prstGeom prst="round1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Прямоугольник с одним скругленным углом 28"/>
          <p:cNvSpPr/>
          <p:nvPr/>
        </p:nvSpPr>
        <p:spPr>
          <a:xfrm>
            <a:off x="1813712" y="400255"/>
            <a:ext cx="720080" cy="549293"/>
          </a:xfrm>
          <a:prstGeom prst="round1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Прямоугольник с одним скругленным углом 29"/>
          <p:cNvSpPr/>
          <p:nvPr/>
        </p:nvSpPr>
        <p:spPr>
          <a:xfrm>
            <a:off x="2521820" y="400255"/>
            <a:ext cx="720080" cy="549293"/>
          </a:xfrm>
          <a:prstGeom prst="round1Rect">
            <a:avLst/>
          </a:prstGeom>
          <a:pattFill prst="pct25">
            <a:fgClr>
              <a:schemeClr val="accent1"/>
            </a:fgClr>
            <a:bgClr>
              <a:schemeClr val="bg1"/>
            </a:bgClr>
          </a:patt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Прямоугольник с одним скругленным углом 30"/>
          <p:cNvSpPr/>
          <p:nvPr/>
        </p:nvSpPr>
        <p:spPr>
          <a:xfrm>
            <a:off x="3241900" y="400255"/>
            <a:ext cx="720080" cy="549293"/>
          </a:xfrm>
          <a:prstGeom prst="round1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Прямоугольник с одним скругленным углом 31"/>
          <p:cNvSpPr/>
          <p:nvPr/>
        </p:nvSpPr>
        <p:spPr>
          <a:xfrm>
            <a:off x="3962020" y="400255"/>
            <a:ext cx="720080" cy="549293"/>
          </a:xfrm>
          <a:prstGeom prst="round1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Прямоугольник с одним скругленным углом 32"/>
          <p:cNvSpPr/>
          <p:nvPr/>
        </p:nvSpPr>
        <p:spPr>
          <a:xfrm>
            <a:off x="4682100" y="400256"/>
            <a:ext cx="720080" cy="549292"/>
          </a:xfrm>
          <a:prstGeom prst="round1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Прямоугольник с одним скругленным углом 33"/>
          <p:cNvSpPr/>
          <p:nvPr/>
        </p:nvSpPr>
        <p:spPr>
          <a:xfrm>
            <a:off x="5402180" y="400256"/>
            <a:ext cx="720080" cy="549292"/>
          </a:xfrm>
          <a:prstGeom prst="round1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Прямоугольник с одним скругленным углом 34"/>
          <p:cNvSpPr/>
          <p:nvPr/>
        </p:nvSpPr>
        <p:spPr>
          <a:xfrm>
            <a:off x="6122260" y="407237"/>
            <a:ext cx="720080" cy="542311"/>
          </a:xfrm>
          <a:prstGeom prst="round1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Прямоугольник с одним скругленным углом 35"/>
          <p:cNvSpPr/>
          <p:nvPr/>
        </p:nvSpPr>
        <p:spPr>
          <a:xfrm>
            <a:off x="6842340" y="420240"/>
            <a:ext cx="720080" cy="529309"/>
          </a:xfrm>
          <a:prstGeom prst="round1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Прямоугольник с одним скругленным углом 36"/>
          <p:cNvSpPr/>
          <p:nvPr/>
        </p:nvSpPr>
        <p:spPr>
          <a:xfrm>
            <a:off x="7568271" y="404935"/>
            <a:ext cx="720080" cy="544613"/>
          </a:xfrm>
          <a:prstGeom prst="round1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TextBox 37"/>
          <p:cNvSpPr txBox="1"/>
          <p:nvPr/>
        </p:nvSpPr>
        <p:spPr>
          <a:xfrm>
            <a:off x="189363" y="420315"/>
            <a:ext cx="9361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00" dirty="0" smtClean="0"/>
              <a:t>Сведения</a:t>
            </a:r>
          </a:p>
          <a:p>
            <a:r>
              <a:rPr lang="ru-RU" sz="900" dirty="0" smtClean="0"/>
              <a:t>о подопечном</a:t>
            </a:r>
            <a:endParaRPr lang="ru-RU" sz="900" dirty="0"/>
          </a:p>
        </p:txBody>
      </p:sp>
      <p:sp>
        <p:nvSpPr>
          <p:cNvPr id="39" name="TextBox 38"/>
          <p:cNvSpPr txBox="1"/>
          <p:nvPr/>
        </p:nvSpPr>
        <p:spPr>
          <a:xfrm>
            <a:off x="1806690" y="450991"/>
            <a:ext cx="6882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00" dirty="0"/>
              <a:t>У</a:t>
            </a:r>
            <a:r>
              <a:rPr lang="ru-RU" sz="900" dirty="0" smtClean="0"/>
              <a:t>становлении опеки</a:t>
            </a:r>
            <a:endParaRPr lang="ru-RU" sz="900" dirty="0"/>
          </a:p>
        </p:txBody>
      </p:sp>
      <p:sp>
        <p:nvSpPr>
          <p:cNvPr id="41" name="TextBox 40"/>
          <p:cNvSpPr txBox="1"/>
          <p:nvPr/>
        </p:nvSpPr>
        <p:spPr>
          <a:xfrm>
            <a:off x="1138322" y="491034"/>
            <a:ext cx="72008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00" dirty="0" smtClean="0"/>
              <a:t>Родители</a:t>
            </a:r>
            <a:endParaRPr lang="ru-RU" sz="900" dirty="0"/>
          </a:p>
        </p:txBody>
      </p:sp>
      <p:sp>
        <p:nvSpPr>
          <p:cNvPr id="42" name="TextBox 41"/>
          <p:cNvSpPr txBox="1"/>
          <p:nvPr/>
        </p:nvSpPr>
        <p:spPr>
          <a:xfrm>
            <a:off x="2524847" y="506641"/>
            <a:ext cx="72008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00" dirty="0" smtClean="0"/>
              <a:t>Опекуны</a:t>
            </a:r>
            <a:endParaRPr lang="ru-RU" sz="900" dirty="0"/>
          </a:p>
        </p:txBody>
      </p:sp>
      <p:sp>
        <p:nvSpPr>
          <p:cNvPr id="43" name="TextBox 42"/>
          <p:cNvSpPr txBox="1"/>
          <p:nvPr/>
        </p:nvSpPr>
        <p:spPr>
          <a:xfrm>
            <a:off x="3244927" y="506627"/>
            <a:ext cx="72008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00" dirty="0" smtClean="0"/>
              <a:t>Здоровье</a:t>
            </a:r>
            <a:endParaRPr lang="ru-RU" sz="900" dirty="0"/>
          </a:p>
        </p:txBody>
      </p:sp>
      <p:sp>
        <p:nvSpPr>
          <p:cNvPr id="44" name="TextBox 43"/>
          <p:cNvSpPr txBox="1"/>
          <p:nvPr/>
        </p:nvSpPr>
        <p:spPr>
          <a:xfrm>
            <a:off x="3938000" y="520241"/>
            <a:ext cx="7441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00" dirty="0" smtClean="0"/>
              <a:t>Имущество</a:t>
            </a:r>
            <a:endParaRPr lang="ru-RU" sz="900" dirty="0"/>
          </a:p>
        </p:txBody>
      </p:sp>
      <p:sp>
        <p:nvSpPr>
          <p:cNvPr id="45" name="TextBox 44"/>
          <p:cNvSpPr txBox="1"/>
          <p:nvPr/>
        </p:nvSpPr>
        <p:spPr>
          <a:xfrm>
            <a:off x="4599252" y="520241"/>
            <a:ext cx="86608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00" dirty="0" smtClean="0"/>
              <a:t>Образование</a:t>
            </a:r>
            <a:endParaRPr lang="ru-RU" sz="900" dirty="0"/>
          </a:p>
        </p:txBody>
      </p:sp>
      <p:sp>
        <p:nvSpPr>
          <p:cNvPr id="46" name="TextBox 45"/>
          <p:cNvSpPr txBox="1"/>
          <p:nvPr/>
        </p:nvSpPr>
        <p:spPr>
          <a:xfrm>
            <a:off x="5394865" y="494182"/>
            <a:ext cx="7200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00" dirty="0" smtClean="0"/>
              <a:t>Родствен</a:t>
            </a:r>
          </a:p>
          <a:p>
            <a:pPr algn="ctr"/>
            <a:r>
              <a:rPr lang="ru-RU" sz="900" dirty="0" err="1" smtClean="0"/>
              <a:t>ники</a:t>
            </a:r>
            <a:endParaRPr lang="ru-RU" sz="900" dirty="0"/>
          </a:p>
        </p:txBody>
      </p:sp>
      <p:sp>
        <p:nvSpPr>
          <p:cNvPr id="47" name="TextBox 46"/>
          <p:cNvSpPr txBox="1"/>
          <p:nvPr/>
        </p:nvSpPr>
        <p:spPr>
          <a:xfrm>
            <a:off x="6122260" y="520241"/>
            <a:ext cx="72008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00" dirty="0" smtClean="0"/>
              <a:t>Доходы</a:t>
            </a:r>
            <a:endParaRPr lang="ru-RU" sz="900" dirty="0"/>
          </a:p>
        </p:txBody>
      </p:sp>
      <p:sp>
        <p:nvSpPr>
          <p:cNvPr id="48" name="TextBox 47"/>
          <p:cNvSpPr txBox="1"/>
          <p:nvPr/>
        </p:nvSpPr>
        <p:spPr>
          <a:xfrm>
            <a:off x="6842340" y="441717"/>
            <a:ext cx="720080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00" dirty="0" smtClean="0"/>
              <a:t>Жилищная обеспеченность</a:t>
            </a:r>
            <a:endParaRPr lang="ru-RU" sz="900" dirty="0"/>
          </a:p>
        </p:txBody>
      </p:sp>
      <p:sp>
        <p:nvSpPr>
          <p:cNvPr id="50" name="TextBox 49"/>
          <p:cNvSpPr txBox="1"/>
          <p:nvPr/>
        </p:nvSpPr>
        <p:spPr>
          <a:xfrm>
            <a:off x="7560331" y="503622"/>
            <a:ext cx="7200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00" dirty="0" smtClean="0"/>
              <a:t>Снятие</a:t>
            </a:r>
          </a:p>
          <a:p>
            <a:pPr algn="ctr"/>
            <a:r>
              <a:rPr lang="ru-RU" sz="900" dirty="0" smtClean="0"/>
              <a:t>с учета</a:t>
            </a:r>
            <a:endParaRPr lang="ru-RU" sz="900" dirty="0"/>
          </a:p>
        </p:txBody>
      </p:sp>
      <p:sp>
        <p:nvSpPr>
          <p:cNvPr id="51" name="Прямоугольник с одним скругленным углом 50"/>
          <p:cNvSpPr/>
          <p:nvPr/>
        </p:nvSpPr>
        <p:spPr>
          <a:xfrm>
            <a:off x="8280411" y="400257"/>
            <a:ext cx="720080" cy="549292"/>
          </a:xfrm>
          <a:prstGeom prst="round1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2" name="TextBox 51"/>
          <p:cNvSpPr txBox="1"/>
          <p:nvPr/>
        </p:nvSpPr>
        <p:spPr>
          <a:xfrm>
            <a:off x="8288351" y="361728"/>
            <a:ext cx="7200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00" dirty="0" smtClean="0"/>
              <a:t>Дополнительная информация</a:t>
            </a:r>
            <a:endParaRPr lang="ru-RU" sz="900" dirty="0"/>
          </a:p>
        </p:txBody>
      </p:sp>
      <p:cxnSp>
        <p:nvCxnSpPr>
          <p:cNvPr id="26" name="Прямая соединительная линия 25"/>
          <p:cNvCxnSpPr/>
          <p:nvPr/>
        </p:nvCxnSpPr>
        <p:spPr>
          <a:xfrm>
            <a:off x="189363" y="1196752"/>
            <a:ext cx="1862357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единительная линия 26"/>
          <p:cNvCxnSpPr/>
          <p:nvPr/>
        </p:nvCxnSpPr>
        <p:spPr>
          <a:xfrm>
            <a:off x="2051720" y="1196752"/>
            <a:ext cx="0" cy="72008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6412" y="1336527"/>
            <a:ext cx="1291452" cy="566737"/>
          </a:xfrm>
          <a:prstGeom prst="rect">
            <a:avLst/>
          </a:prstGeom>
          <a:noFill/>
          <a:ln>
            <a:noFill/>
          </a:ln>
          <a:effectLst/>
        </p:spPr>
      </p:pic>
      <p:cxnSp>
        <p:nvCxnSpPr>
          <p:cNvPr id="40" name="Прямая соединительная линия 39"/>
          <p:cNvCxnSpPr/>
          <p:nvPr/>
        </p:nvCxnSpPr>
        <p:spPr>
          <a:xfrm flipV="1">
            <a:off x="3347864" y="1903264"/>
            <a:ext cx="5688632" cy="13568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9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9363" y="2059028"/>
            <a:ext cx="1292225" cy="566737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5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3877" y="2065538"/>
            <a:ext cx="1292225" cy="566737"/>
          </a:xfrm>
          <a:prstGeom prst="rect">
            <a:avLst/>
          </a:prstGeom>
          <a:pattFill prst="pct25">
            <a:fgClr>
              <a:schemeClr val="accent1"/>
            </a:fgClr>
            <a:bgClr>
              <a:schemeClr val="bg1"/>
            </a:bgClr>
          </a:pattFill>
          <a:ln>
            <a:noFill/>
          </a:ln>
          <a:effectLst/>
        </p:spPr>
      </p:pic>
      <p:cxnSp>
        <p:nvCxnSpPr>
          <p:cNvPr id="54" name="Прямая соединительная линия 53"/>
          <p:cNvCxnSpPr/>
          <p:nvPr/>
        </p:nvCxnSpPr>
        <p:spPr>
          <a:xfrm>
            <a:off x="2756102" y="2632275"/>
            <a:ext cx="6280394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TextBox 54"/>
          <p:cNvSpPr txBox="1"/>
          <p:nvPr/>
        </p:nvSpPr>
        <p:spPr>
          <a:xfrm>
            <a:off x="569128" y="1492937"/>
            <a:ext cx="1102826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050" dirty="0" smtClean="0"/>
              <a:t>Опекун 1</a:t>
            </a:r>
            <a:endParaRPr lang="ru-RU" sz="1050" dirty="0"/>
          </a:p>
        </p:txBody>
      </p:sp>
      <p:sp>
        <p:nvSpPr>
          <p:cNvPr id="56" name="TextBox 55"/>
          <p:cNvSpPr txBox="1"/>
          <p:nvPr/>
        </p:nvSpPr>
        <p:spPr>
          <a:xfrm>
            <a:off x="2131779" y="1492937"/>
            <a:ext cx="1102826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050" dirty="0" smtClean="0"/>
              <a:t>Опекун 2</a:t>
            </a:r>
            <a:endParaRPr lang="ru-RU" sz="1050" dirty="0"/>
          </a:p>
        </p:txBody>
      </p:sp>
      <p:sp>
        <p:nvSpPr>
          <p:cNvPr id="57" name="TextBox 56"/>
          <p:cNvSpPr txBox="1"/>
          <p:nvPr/>
        </p:nvSpPr>
        <p:spPr>
          <a:xfrm>
            <a:off x="258602" y="2141157"/>
            <a:ext cx="1102826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050" dirty="0" smtClean="0"/>
              <a:t>Основные сведения</a:t>
            </a:r>
            <a:endParaRPr lang="ru-RU" sz="1050" dirty="0"/>
          </a:p>
        </p:txBody>
      </p:sp>
      <p:sp>
        <p:nvSpPr>
          <p:cNvPr id="58" name="TextBox 57"/>
          <p:cNvSpPr txBox="1"/>
          <p:nvPr/>
        </p:nvSpPr>
        <p:spPr>
          <a:xfrm>
            <a:off x="1504612" y="2141157"/>
            <a:ext cx="1197526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050" dirty="0" smtClean="0"/>
              <a:t>Дополнительные сведения</a:t>
            </a:r>
            <a:endParaRPr lang="ru-RU" sz="1050" dirty="0"/>
          </a:p>
        </p:txBody>
      </p:sp>
      <p:sp>
        <p:nvSpPr>
          <p:cNvPr id="59" name="TextBox 58"/>
          <p:cNvSpPr txBox="1"/>
          <p:nvPr/>
        </p:nvSpPr>
        <p:spPr>
          <a:xfrm>
            <a:off x="633280" y="2714217"/>
            <a:ext cx="259228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/>
              <a:t>Паспорт</a:t>
            </a:r>
            <a:endParaRPr lang="ru-RU" sz="1400" b="1" dirty="0"/>
          </a:p>
        </p:txBody>
      </p:sp>
      <p:sp>
        <p:nvSpPr>
          <p:cNvPr id="60" name="TextBox 59"/>
          <p:cNvSpPr txBox="1"/>
          <p:nvPr/>
        </p:nvSpPr>
        <p:spPr>
          <a:xfrm>
            <a:off x="426825" y="3033817"/>
            <a:ext cx="79208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Серия</a:t>
            </a:r>
            <a:endParaRPr lang="ru-RU" sz="1400" dirty="0"/>
          </a:p>
        </p:txBody>
      </p:sp>
      <p:sp>
        <p:nvSpPr>
          <p:cNvPr id="61" name="TextBox 60"/>
          <p:cNvSpPr txBox="1"/>
          <p:nvPr/>
        </p:nvSpPr>
        <p:spPr>
          <a:xfrm>
            <a:off x="1222196" y="3033817"/>
            <a:ext cx="1062817" cy="307777"/>
          </a:xfrm>
          <a:prstGeom prst="rect">
            <a:avLst/>
          </a:prstGeom>
          <a:ln w="1905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endParaRPr lang="ru-RU" sz="1400" dirty="0"/>
          </a:p>
        </p:txBody>
      </p:sp>
      <p:sp>
        <p:nvSpPr>
          <p:cNvPr id="62" name="TextBox 61"/>
          <p:cNvSpPr txBox="1"/>
          <p:nvPr/>
        </p:nvSpPr>
        <p:spPr>
          <a:xfrm>
            <a:off x="2485816" y="3046064"/>
            <a:ext cx="79208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Номер</a:t>
            </a:r>
            <a:endParaRPr lang="ru-RU" sz="1400" dirty="0"/>
          </a:p>
        </p:txBody>
      </p:sp>
      <p:sp>
        <p:nvSpPr>
          <p:cNvPr id="63" name="TextBox 62"/>
          <p:cNvSpPr txBox="1"/>
          <p:nvPr/>
        </p:nvSpPr>
        <p:spPr>
          <a:xfrm>
            <a:off x="3225568" y="3046064"/>
            <a:ext cx="1062817" cy="307777"/>
          </a:xfrm>
          <a:prstGeom prst="rect">
            <a:avLst/>
          </a:prstGeom>
          <a:ln w="1905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endParaRPr lang="ru-RU" sz="1400" dirty="0"/>
          </a:p>
        </p:txBody>
      </p:sp>
      <p:sp>
        <p:nvSpPr>
          <p:cNvPr id="64" name="TextBox 63"/>
          <p:cNvSpPr txBox="1"/>
          <p:nvPr/>
        </p:nvSpPr>
        <p:spPr>
          <a:xfrm>
            <a:off x="4682100" y="3044723"/>
            <a:ext cx="13267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Дата выдачи</a:t>
            </a:r>
            <a:endParaRPr lang="ru-RU" sz="1400" dirty="0"/>
          </a:p>
        </p:txBody>
      </p:sp>
      <p:sp>
        <p:nvSpPr>
          <p:cNvPr id="65" name="TextBox 64"/>
          <p:cNvSpPr txBox="1"/>
          <p:nvPr/>
        </p:nvSpPr>
        <p:spPr>
          <a:xfrm>
            <a:off x="6008880" y="3056426"/>
            <a:ext cx="1474916" cy="307777"/>
          </a:xfrm>
          <a:prstGeom prst="rect">
            <a:avLst/>
          </a:prstGeom>
          <a:ln w="1905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endParaRPr lang="ru-RU" sz="1400" dirty="0"/>
          </a:p>
        </p:txBody>
      </p:sp>
      <p:sp>
        <p:nvSpPr>
          <p:cNvPr id="66" name="TextBox 65"/>
          <p:cNvSpPr txBox="1"/>
          <p:nvPr/>
        </p:nvSpPr>
        <p:spPr>
          <a:xfrm>
            <a:off x="426825" y="3511644"/>
            <a:ext cx="13267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Кем выдано</a:t>
            </a:r>
            <a:endParaRPr lang="ru-RU" sz="1400" dirty="0"/>
          </a:p>
        </p:txBody>
      </p:sp>
      <p:sp>
        <p:nvSpPr>
          <p:cNvPr id="67" name="TextBox 66"/>
          <p:cNvSpPr txBox="1"/>
          <p:nvPr/>
        </p:nvSpPr>
        <p:spPr>
          <a:xfrm>
            <a:off x="1690775" y="3510731"/>
            <a:ext cx="5763073" cy="307777"/>
          </a:xfrm>
          <a:prstGeom prst="rect">
            <a:avLst/>
          </a:prstGeom>
          <a:ln w="1905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endParaRPr lang="ru-RU" sz="1400" dirty="0"/>
          </a:p>
        </p:txBody>
      </p:sp>
      <p:sp>
        <p:nvSpPr>
          <p:cNvPr id="68" name="TextBox 67"/>
          <p:cNvSpPr txBox="1"/>
          <p:nvPr/>
        </p:nvSpPr>
        <p:spPr>
          <a:xfrm>
            <a:off x="426825" y="3933056"/>
            <a:ext cx="165618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Место рождения</a:t>
            </a:r>
            <a:endParaRPr lang="ru-RU" sz="1400" dirty="0"/>
          </a:p>
        </p:txBody>
      </p:sp>
      <p:sp>
        <p:nvSpPr>
          <p:cNvPr id="69" name="TextBox 68"/>
          <p:cNvSpPr txBox="1"/>
          <p:nvPr/>
        </p:nvSpPr>
        <p:spPr>
          <a:xfrm>
            <a:off x="1990411" y="3933056"/>
            <a:ext cx="3589701" cy="307777"/>
          </a:xfrm>
          <a:prstGeom prst="rect">
            <a:avLst/>
          </a:prstGeom>
          <a:ln w="1905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endParaRPr lang="ru-RU" sz="1400" dirty="0"/>
          </a:p>
        </p:txBody>
      </p:sp>
      <p:sp>
        <p:nvSpPr>
          <p:cNvPr id="70" name="TextBox 69"/>
          <p:cNvSpPr txBox="1"/>
          <p:nvPr/>
        </p:nvSpPr>
        <p:spPr>
          <a:xfrm>
            <a:off x="402875" y="4382156"/>
            <a:ext cx="191710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Семейное положение</a:t>
            </a:r>
            <a:endParaRPr lang="ru-RU" sz="1400" dirty="0"/>
          </a:p>
        </p:txBody>
      </p:sp>
      <p:sp>
        <p:nvSpPr>
          <p:cNvPr id="71" name="TextBox 70"/>
          <p:cNvSpPr txBox="1"/>
          <p:nvPr/>
        </p:nvSpPr>
        <p:spPr>
          <a:xfrm>
            <a:off x="2345485" y="4382155"/>
            <a:ext cx="1474916" cy="307777"/>
          </a:xfrm>
          <a:prstGeom prst="rect">
            <a:avLst/>
          </a:prstGeom>
          <a:ln w="1905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400" i="1" dirty="0" smtClean="0"/>
              <a:t>выбрать</a:t>
            </a:r>
            <a:endParaRPr lang="ru-RU" sz="1400" i="1" dirty="0"/>
          </a:p>
        </p:txBody>
      </p:sp>
      <p:sp>
        <p:nvSpPr>
          <p:cNvPr id="72" name="TextBox 71"/>
          <p:cNvSpPr txBox="1"/>
          <p:nvPr/>
        </p:nvSpPr>
        <p:spPr>
          <a:xfrm>
            <a:off x="4141587" y="4380667"/>
            <a:ext cx="205059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Родственное отношение</a:t>
            </a:r>
            <a:endParaRPr lang="ru-RU" sz="1400" dirty="0"/>
          </a:p>
        </p:txBody>
      </p:sp>
      <p:sp>
        <p:nvSpPr>
          <p:cNvPr id="73" name="TextBox 72"/>
          <p:cNvSpPr txBox="1"/>
          <p:nvPr/>
        </p:nvSpPr>
        <p:spPr>
          <a:xfrm>
            <a:off x="6300192" y="4369290"/>
            <a:ext cx="1474916" cy="307777"/>
          </a:xfrm>
          <a:prstGeom prst="rect">
            <a:avLst/>
          </a:prstGeom>
          <a:ln w="1905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endParaRPr lang="ru-RU" sz="1400" i="1" dirty="0"/>
          </a:p>
        </p:txBody>
      </p:sp>
      <p:sp>
        <p:nvSpPr>
          <p:cNvPr id="74" name="TextBox 73"/>
          <p:cNvSpPr txBox="1"/>
          <p:nvPr/>
        </p:nvSpPr>
        <p:spPr>
          <a:xfrm>
            <a:off x="426825" y="4797151"/>
            <a:ext cx="165618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Место работы</a:t>
            </a:r>
            <a:endParaRPr lang="ru-RU" sz="1400" dirty="0"/>
          </a:p>
        </p:txBody>
      </p:sp>
      <p:sp>
        <p:nvSpPr>
          <p:cNvPr id="75" name="TextBox 74"/>
          <p:cNvSpPr txBox="1"/>
          <p:nvPr/>
        </p:nvSpPr>
        <p:spPr>
          <a:xfrm>
            <a:off x="1875631" y="4797152"/>
            <a:ext cx="3589701" cy="307777"/>
          </a:xfrm>
          <a:prstGeom prst="rect">
            <a:avLst/>
          </a:prstGeom>
          <a:ln w="1905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endParaRPr lang="ru-RU" sz="1400" dirty="0"/>
          </a:p>
        </p:txBody>
      </p:sp>
      <p:sp>
        <p:nvSpPr>
          <p:cNvPr id="76" name="TextBox 75"/>
          <p:cNvSpPr txBox="1"/>
          <p:nvPr/>
        </p:nvSpPr>
        <p:spPr>
          <a:xfrm>
            <a:off x="5580112" y="4797152"/>
            <a:ext cx="108012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Должность</a:t>
            </a:r>
            <a:endParaRPr lang="ru-RU" sz="1400" dirty="0"/>
          </a:p>
        </p:txBody>
      </p:sp>
      <p:sp>
        <p:nvSpPr>
          <p:cNvPr id="77" name="TextBox 76"/>
          <p:cNvSpPr txBox="1"/>
          <p:nvPr/>
        </p:nvSpPr>
        <p:spPr>
          <a:xfrm>
            <a:off x="6660232" y="4802760"/>
            <a:ext cx="1872208" cy="307777"/>
          </a:xfrm>
          <a:prstGeom prst="rect">
            <a:avLst/>
          </a:prstGeom>
          <a:ln w="1905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endParaRPr lang="ru-RU" sz="1400" i="1" dirty="0"/>
          </a:p>
        </p:txBody>
      </p:sp>
      <p:sp>
        <p:nvSpPr>
          <p:cNvPr id="78" name="TextBox 77"/>
          <p:cNvSpPr txBox="1"/>
          <p:nvPr/>
        </p:nvSpPr>
        <p:spPr>
          <a:xfrm>
            <a:off x="5491011" y="6100591"/>
            <a:ext cx="1005873" cy="307777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400" dirty="0" smtClean="0"/>
              <a:t>сохранить</a:t>
            </a:r>
            <a:endParaRPr lang="ru-RU" sz="1400" dirty="0"/>
          </a:p>
        </p:txBody>
      </p:sp>
      <p:sp>
        <p:nvSpPr>
          <p:cNvPr id="79" name="TextBox 78"/>
          <p:cNvSpPr txBox="1"/>
          <p:nvPr/>
        </p:nvSpPr>
        <p:spPr>
          <a:xfrm>
            <a:off x="6894778" y="6089839"/>
            <a:ext cx="1005873" cy="307777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400" dirty="0" smtClean="0"/>
              <a:t>закрыть</a:t>
            </a:r>
            <a:endParaRPr lang="ru-RU" sz="1400" dirty="0"/>
          </a:p>
        </p:txBody>
      </p:sp>
      <p:sp>
        <p:nvSpPr>
          <p:cNvPr id="80" name="TextBox 79"/>
          <p:cNvSpPr txBox="1"/>
          <p:nvPr/>
        </p:nvSpPr>
        <p:spPr>
          <a:xfrm>
            <a:off x="426825" y="5257327"/>
            <a:ext cx="174692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Домашний телефон</a:t>
            </a:r>
            <a:endParaRPr lang="ru-RU" sz="1400" dirty="0"/>
          </a:p>
        </p:txBody>
      </p:sp>
      <p:sp>
        <p:nvSpPr>
          <p:cNvPr id="81" name="TextBox 80"/>
          <p:cNvSpPr txBox="1"/>
          <p:nvPr/>
        </p:nvSpPr>
        <p:spPr>
          <a:xfrm>
            <a:off x="2165594" y="5257327"/>
            <a:ext cx="1872208" cy="307777"/>
          </a:xfrm>
          <a:prstGeom prst="rect">
            <a:avLst/>
          </a:prstGeom>
          <a:ln w="1905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endParaRPr lang="ru-RU" sz="1400" i="1" dirty="0"/>
          </a:p>
        </p:txBody>
      </p:sp>
      <p:sp>
        <p:nvSpPr>
          <p:cNvPr id="82" name="TextBox 81"/>
          <p:cNvSpPr txBox="1"/>
          <p:nvPr/>
        </p:nvSpPr>
        <p:spPr>
          <a:xfrm>
            <a:off x="4322060" y="5263781"/>
            <a:ext cx="187012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Мобильный телефон</a:t>
            </a:r>
            <a:endParaRPr lang="ru-RU" sz="1400" dirty="0"/>
          </a:p>
        </p:txBody>
      </p:sp>
      <p:sp>
        <p:nvSpPr>
          <p:cNvPr id="83" name="TextBox 82"/>
          <p:cNvSpPr txBox="1"/>
          <p:nvPr/>
        </p:nvSpPr>
        <p:spPr>
          <a:xfrm>
            <a:off x="6192181" y="5263781"/>
            <a:ext cx="1872208" cy="307777"/>
          </a:xfrm>
          <a:prstGeom prst="rect">
            <a:avLst/>
          </a:prstGeom>
          <a:ln w="1905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endParaRPr lang="ru-RU" sz="1400" i="1" dirty="0"/>
          </a:p>
        </p:txBody>
      </p:sp>
      <p:sp>
        <p:nvSpPr>
          <p:cNvPr id="84" name="TextBox 83"/>
          <p:cNvSpPr txBox="1"/>
          <p:nvPr/>
        </p:nvSpPr>
        <p:spPr>
          <a:xfrm>
            <a:off x="402875" y="5704127"/>
            <a:ext cx="174692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Рабочий телефон</a:t>
            </a:r>
            <a:endParaRPr lang="ru-RU" sz="1400" dirty="0"/>
          </a:p>
        </p:txBody>
      </p:sp>
      <p:sp>
        <p:nvSpPr>
          <p:cNvPr id="85" name="TextBox 84"/>
          <p:cNvSpPr txBox="1"/>
          <p:nvPr/>
        </p:nvSpPr>
        <p:spPr>
          <a:xfrm>
            <a:off x="2162795" y="5704128"/>
            <a:ext cx="1872208" cy="307777"/>
          </a:xfrm>
          <a:prstGeom prst="rect">
            <a:avLst/>
          </a:prstGeom>
          <a:ln w="1905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endParaRPr lang="ru-RU" sz="1400" i="1" dirty="0"/>
          </a:p>
        </p:txBody>
      </p:sp>
    </p:spTree>
    <p:extLst>
      <p:ext uri="{BB962C8B-B14F-4D97-AF65-F5344CB8AC3E}">
        <p14:creationId xmlns:p14="http://schemas.microsoft.com/office/powerpoint/2010/main" val="19430744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459</TotalTime>
  <Words>1444</Words>
  <Application>Microsoft Office PowerPoint</Application>
  <PresentationFormat>Экран (4:3)</PresentationFormat>
  <Paragraphs>781</Paragraphs>
  <Slides>24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5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Даниленко</dc:creator>
  <cp:lastModifiedBy>Даниленко</cp:lastModifiedBy>
  <cp:revision>52</cp:revision>
  <cp:lastPrinted>2017-02-06T09:46:28Z</cp:lastPrinted>
  <dcterms:created xsi:type="dcterms:W3CDTF">2017-01-16T14:22:39Z</dcterms:created>
  <dcterms:modified xsi:type="dcterms:W3CDTF">2017-02-13T09:25:28Z</dcterms:modified>
</cp:coreProperties>
</file>